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9" r:id="rId1"/>
  </p:sldMasterIdLst>
  <p:notesMasterIdLst>
    <p:notesMasterId r:id="rId54"/>
  </p:notesMasterIdLst>
  <p:sldIdLst>
    <p:sldId id="256" r:id="rId2"/>
    <p:sldId id="274" r:id="rId3"/>
    <p:sldId id="258" r:id="rId4"/>
    <p:sldId id="293" r:id="rId5"/>
    <p:sldId id="288" r:id="rId6"/>
    <p:sldId id="261" r:id="rId7"/>
    <p:sldId id="291" r:id="rId8"/>
    <p:sldId id="310" r:id="rId9"/>
    <p:sldId id="260" r:id="rId10"/>
    <p:sldId id="292" r:id="rId11"/>
    <p:sldId id="318" r:id="rId12"/>
    <p:sldId id="308" r:id="rId13"/>
    <p:sldId id="267" r:id="rId14"/>
    <p:sldId id="302" r:id="rId15"/>
    <p:sldId id="286" r:id="rId16"/>
    <p:sldId id="303" r:id="rId17"/>
    <p:sldId id="275" r:id="rId18"/>
    <p:sldId id="287" r:id="rId19"/>
    <p:sldId id="314" r:id="rId20"/>
    <p:sldId id="276" r:id="rId21"/>
    <p:sldId id="298" r:id="rId22"/>
    <p:sldId id="306" r:id="rId23"/>
    <p:sldId id="262" r:id="rId24"/>
    <p:sldId id="289" r:id="rId25"/>
    <p:sldId id="290" r:id="rId26"/>
    <p:sldId id="313" r:id="rId27"/>
    <p:sldId id="312" r:id="rId28"/>
    <p:sldId id="316" r:id="rId29"/>
    <p:sldId id="266" r:id="rId30"/>
    <p:sldId id="273" r:id="rId31"/>
    <p:sldId id="277" r:id="rId32"/>
    <p:sldId id="319" r:id="rId33"/>
    <p:sldId id="282" r:id="rId34"/>
    <p:sldId id="268" r:id="rId35"/>
    <p:sldId id="257" r:id="rId36"/>
    <p:sldId id="300" r:id="rId37"/>
    <p:sldId id="305" r:id="rId38"/>
    <p:sldId id="317" r:id="rId39"/>
    <p:sldId id="315" r:id="rId40"/>
    <p:sldId id="278" r:id="rId41"/>
    <p:sldId id="279" r:id="rId42"/>
    <p:sldId id="281" r:id="rId43"/>
    <p:sldId id="280" r:id="rId44"/>
    <p:sldId id="265" r:id="rId45"/>
    <p:sldId id="270" r:id="rId46"/>
    <p:sldId id="304" r:id="rId47"/>
    <p:sldId id="283" r:id="rId48"/>
    <p:sldId id="296" r:id="rId49"/>
    <p:sldId id="311" r:id="rId50"/>
    <p:sldId id="295" r:id="rId51"/>
    <p:sldId id="294" r:id="rId52"/>
    <p:sldId id="297"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3BFFFA9-30F2-4E41-970B-9EFADF17CA20}">
          <p14:sldIdLst>
            <p14:sldId id="256"/>
            <p14:sldId id="274"/>
          </p14:sldIdLst>
        </p14:section>
        <p14:section name="Skills" id="{5319AEB8-8330-4647-B0E5-0C3D77BFF406}">
          <p14:sldIdLst>
            <p14:sldId id="258"/>
            <p14:sldId id="293"/>
            <p14:sldId id="288"/>
          </p14:sldIdLst>
        </p14:section>
        <p14:section name="Sourcing" id="{880A7645-CC68-8947-8582-EEA2CBE4364D}">
          <p14:sldIdLst>
            <p14:sldId id="261"/>
            <p14:sldId id="291"/>
            <p14:sldId id="310"/>
          </p14:sldIdLst>
        </p14:section>
        <p14:section name="ETL" id="{56EF92B8-8655-6947-B1B1-6CCE85A6ED01}">
          <p14:sldIdLst>
            <p14:sldId id="260"/>
            <p14:sldId id="292"/>
            <p14:sldId id="318"/>
            <p14:sldId id="308"/>
          </p14:sldIdLst>
        </p14:section>
        <p14:section name="Languages and Libraries" id="{424EFFEB-BB48-CF41-9E80-71A6A73AB0C7}">
          <p14:sldIdLst>
            <p14:sldId id="267"/>
            <p14:sldId id="302"/>
            <p14:sldId id="286"/>
            <p14:sldId id="303"/>
            <p14:sldId id="275"/>
            <p14:sldId id="287"/>
            <p14:sldId id="314"/>
            <p14:sldId id="276"/>
            <p14:sldId id="298"/>
            <p14:sldId id="306"/>
          </p14:sldIdLst>
        </p14:section>
        <p14:section name="Database" id="{05D275E1-B3D9-C84E-A2B1-9709060C8701}">
          <p14:sldIdLst>
            <p14:sldId id="262"/>
            <p14:sldId id="289"/>
            <p14:sldId id="290"/>
            <p14:sldId id="313"/>
            <p14:sldId id="312"/>
            <p14:sldId id="316"/>
          </p14:sldIdLst>
        </p14:section>
        <p14:section name="Business Knowledge" id="{98D415A8-F142-0647-BCAB-8D6488D1EE3F}">
          <p14:sldIdLst>
            <p14:sldId id="266"/>
            <p14:sldId id="273"/>
            <p14:sldId id="277"/>
            <p14:sldId id="319"/>
            <p14:sldId id="282"/>
          </p14:sldIdLst>
        </p14:section>
        <p14:section name="Visualization" id="{67D7C6EE-7DAB-B241-A837-74C5CCE27E29}">
          <p14:sldIdLst>
            <p14:sldId id="268"/>
            <p14:sldId id="257"/>
            <p14:sldId id="300"/>
            <p14:sldId id="305"/>
            <p14:sldId id="317"/>
            <p14:sldId id="315"/>
            <p14:sldId id="278"/>
            <p14:sldId id="279"/>
            <p14:sldId id="281"/>
            <p14:sldId id="280"/>
          </p14:sldIdLst>
        </p14:section>
        <p14:section name="What now?" id="{92B27B83-1F99-1747-A0DB-193336128716}">
          <p14:sldIdLst>
            <p14:sldId id="265"/>
            <p14:sldId id="270"/>
            <p14:sldId id="304"/>
            <p14:sldId id="283"/>
            <p14:sldId id="296"/>
            <p14:sldId id="311"/>
            <p14:sldId id="295"/>
            <p14:sldId id="294"/>
            <p14:sldId id="297"/>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622" autoAdjust="0"/>
  </p:normalViewPr>
  <p:slideViewPr>
    <p:cSldViewPr snapToGrid="0" snapToObjects="1">
      <p:cViewPr varScale="1">
        <p:scale>
          <a:sx n="100" d="100"/>
          <a:sy n="100" d="100"/>
        </p:scale>
        <p:origin x="-1280" y="-96"/>
      </p:cViewPr>
      <p:guideLst>
        <p:guide orient="horz" pos="2160"/>
        <p:guide pos="2880"/>
      </p:guideLst>
    </p:cSldViewPr>
  </p:slideViewPr>
  <p:notesTextViewPr>
    <p:cViewPr>
      <p:scale>
        <a:sx n="100" d="100"/>
        <a:sy n="100" d="100"/>
      </p:scale>
      <p:origin x="0" y="0"/>
    </p:cViewPr>
  </p:notesTextViewPr>
  <p:sorterViewPr>
    <p:cViewPr>
      <p:scale>
        <a:sx n="102" d="100"/>
        <a:sy n="102" d="100"/>
      </p:scale>
      <p:origin x="0" y="145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BC821-6479-4E99-AB3A-59C30DA96CB6}" type="datetimeFigureOut">
              <a:rPr lang="en-US" smtClean="0"/>
              <a:t>2014.05.17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B4759-9014-46BF-BA78-2338E25E45B7}" type="slidenum">
              <a:rPr lang="en-US" smtClean="0"/>
              <a:t>‹#›</a:t>
            </a:fld>
            <a:endParaRPr lang="en-US"/>
          </a:p>
        </p:txBody>
      </p:sp>
    </p:spTree>
    <p:extLst>
      <p:ext uri="{BB962C8B-B14F-4D97-AF65-F5344CB8AC3E}">
        <p14:creationId xmlns:p14="http://schemas.microsoft.com/office/powerpoint/2010/main" val="2237597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en.wikipedia.org/wiki/Business_intelligence%23cite_note-1"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will be posted.</a:t>
            </a:r>
          </a:p>
          <a:p>
            <a:r>
              <a:rPr lang="en-US" dirty="0" err="1" smtClean="0"/>
              <a:t>dbBear</a:t>
            </a:r>
            <a:r>
              <a:rPr lang="en-US" baseline="0" dirty="0" err="1" smtClean="0"/>
              <a:t>.com</a:t>
            </a:r>
            <a:r>
              <a:rPr lang="en-US" baseline="0" dirty="0" smtClean="0"/>
              <a:t> has links to </a:t>
            </a:r>
            <a:r>
              <a:rPr lang="en-US" baseline="0" dirty="0" err="1" smtClean="0"/>
              <a:t>github</a:t>
            </a:r>
            <a:r>
              <a:rPr lang="en-US" baseline="0" dirty="0" smtClean="0"/>
              <a:t>, blog and twitter</a:t>
            </a:r>
            <a:endParaRPr lang="en-US" dirty="0" smtClean="0"/>
          </a:p>
          <a:p>
            <a:r>
              <a:rPr lang="en-US" dirty="0" smtClean="0"/>
              <a:t>Record thoughts and ideas not shown</a:t>
            </a:r>
            <a:r>
              <a:rPr lang="en-US" baseline="0" dirty="0" smtClean="0"/>
              <a:t> on the slides.</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a:t>
            </a:fld>
            <a:endParaRPr lang="en-US"/>
          </a:p>
        </p:txBody>
      </p:sp>
    </p:spTree>
    <p:extLst>
      <p:ext uri="{BB962C8B-B14F-4D97-AF65-F5344CB8AC3E}">
        <p14:creationId xmlns:p14="http://schemas.microsoft.com/office/powerpoint/2010/main" val="841701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curve fitting with Octave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22</a:t>
            </a:fld>
            <a:endParaRPr lang="en-US"/>
          </a:p>
        </p:txBody>
      </p:sp>
    </p:spTree>
    <p:extLst>
      <p:ext uri="{BB962C8B-B14F-4D97-AF65-F5344CB8AC3E}">
        <p14:creationId xmlns:p14="http://schemas.microsoft.com/office/powerpoint/2010/main" val="1983513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express editions</a:t>
            </a:r>
            <a:r>
              <a:rPr lang="en-US" baseline="0" dirty="0" smtClean="0"/>
              <a:t> of both Microsoft SQL server and Oracle Database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24</a:t>
            </a:fld>
            <a:endParaRPr lang="en-US"/>
          </a:p>
        </p:txBody>
      </p:sp>
    </p:spTree>
    <p:extLst>
      <p:ext uri="{BB962C8B-B14F-4D97-AF65-F5344CB8AC3E}">
        <p14:creationId xmlns:p14="http://schemas.microsoft.com/office/powerpoint/2010/main" val="350760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does it mean to be document oriented?</a:t>
            </a:r>
            <a:endParaRPr lang="en-US" dirty="0" smtClean="0"/>
          </a:p>
          <a:p>
            <a:endParaRPr lang="en-US" dirty="0" smtClean="0"/>
          </a:p>
          <a:p>
            <a:r>
              <a:rPr lang="en-US" dirty="0" smtClean="0"/>
              <a:t>neo4j – relationships, route finding, impact analysis</a:t>
            </a:r>
          </a:p>
          <a:p>
            <a:r>
              <a:rPr lang="en-US" dirty="0" err="1" smtClean="0"/>
              <a:t>PostgreSQL</a:t>
            </a:r>
            <a:r>
              <a:rPr lang="en-US" baseline="0" dirty="0" smtClean="0"/>
              <a:t> is also ACID and supports most SQL 2008 types</a:t>
            </a:r>
            <a:endParaRPr lang="en-US" dirty="0" smtClean="0"/>
          </a:p>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25</a:t>
            </a:fld>
            <a:endParaRPr lang="en-US"/>
          </a:p>
        </p:txBody>
      </p:sp>
    </p:spTree>
    <p:extLst>
      <p:ext uri="{BB962C8B-B14F-4D97-AF65-F5344CB8AC3E}">
        <p14:creationId xmlns:p14="http://schemas.microsoft.com/office/powerpoint/2010/main" val="3706103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www.aerospike.com</a:t>
            </a:r>
            <a:r>
              <a:rPr lang="en-US" dirty="0" smtClean="0"/>
              <a:t>/ - synchronous replication, ACID, Linux only, designed for SSDs</a:t>
            </a:r>
          </a:p>
          <a:p>
            <a:r>
              <a:rPr lang="en-US" dirty="0" err="1" smtClean="0"/>
              <a:t>redis.io</a:t>
            </a:r>
            <a:r>
              <a:rPr lang="en-US" dirty="0" smtClean="0"/>
              <a:t> – </a:t>
            </a:r>
            <a:r>
              <a:rPr lang="en-US" dirty="0" err="1" smtClean="0"/>
              <a:t>async</a:t>
            </a:r>
            <a:r>
              <a:rPr lang="en-US" dirty="0" smtClean="0"/>
              <a:t> replication, locks, multiplatform</a:t>
            </a:r>
          </a:p>
          <a:p>
            <a:r>
              <a:rPr lang="en-US" dirty="0" smtClean="0"/>
              <a:t>http://</a:t>
            </a:r>
            <a:r>
              <a:rPr lang="en-US" dirty="0" err="1" smtClean="0"/>
              <a:t>couchdb.apache.org</a:t>
            </a:r>
            <a:r>
              <a:rPr lang="en-US" dirty="0" smtClean="0"/>
              <a:t>/</a:t>
            </a:r>
          </a:p>
          <a:p>
            <a:r>
              <a:rPr lang="en-US" dirty="0" err="1" smtClean="0"/>
              <a:t>Couchbase</a:t>
            </a:r>
            <a:r>
              <a:rPr lang="en-US" baseline="0" dirty="0" smtClean="0"/>
              <a:t> also has cross data center replication!</a:t>
            </a:r>
            <a:endParaRPr lang="en-US" dirty="0" smtClean="0"/>
          </a:p>
        </p:txBody>
      </p:sp>
      <p:sp>
        <p:nvSpPr>
          <p:cNvPr id="4" name="Slide Number Placeholder 3"/>
          <p:cNvSpPr>
            <a:spLocks noGrp="1"/>
          </p:cNvSpPr>
          <p:nvPr>
            <p:ph type="sldNum" sz="quarter" idx="10"/>
          </p:nvPr>
        </p:nvSpPr>
        <p:spPr/>
        <p:txBody>
          <a:bodyPr/>
          <a:lstStyle/>
          <a:p>
            <a:fld id="{719B4759-9014-46BF-BA78-2338E25E45B7}" type="slidenum">
              <a:rPr lang="en-US" smtClean="0"/>
              <a:t>26</a:t>
            </a:fld>
            <a:endParaRPr lang="en-US"/>
          </a:p>
        </p:txBody>
      </p:sp>
    </p:spTree>
    <p:extLst>
      <p:ext uri="{BB962C8B-B14F-4D97-AF65-F5344CB8AC3E}">
        <p14:creationId xmlns:p14="http://schemas.microsoft.com/office/powerpoint/2010/main" val="3706103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hadoop.apache.org</a:t>
            </a:r>
            <a:r>
              <a:rPr lang="en-US" dirty="0" smtClean="0"/>
              <a:t>/</a:t>
            </a:r>
          </a:p>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27</a:t>
            </a:fld>
            <a:endParaRPr lang="en-US"/>
          </a:p>
        </p:txBody>
      </p:sp>
    </p:spTree>
    <p:extLst>
      <p:ext uri="{BB962C8B-B14F-4D97-AF65-F5344CB8AC3E}">
        <p14:creationId xmlns:p14="http://schemas.microsoft.com/office/powerpoint/2010/main" val="88280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28</a:t>
            </a:fld>
            <a:endParaRPr lang="en-US"/>
          </a:p>
        </p:txBody>
      </p:sp>
    </p:spTree>
    <p:extLst>
      <p:ext uri="{BB962C8B-B14F-4D97-AF65-F5344CB8AC3E}">
        <p14:creationId xmlns:p14="http://schemas.microsoft.com/office/powerpoint/2010/main" val="3706103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 without context are meaningless</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30</a:t>
            </a:fld>
            <a:endParaRPr lang="en-US"/>
          </a:p>
        </p:txBody>
      </p:sp>
    </p:spTree>
    <p:extLst>
      <p:ext uri="{BB962C8B-B14F-4D97-AF65-F5344CB8AC3E}">
        <p14:creationId xmlns:p14="http://schemas.microsoft.com/office/powerpoint/2010/main" val="950040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Google busy!</a:t>
            </a:r>
          </a:p>
          <a:p>
            <a:r>
              <a:rPr lang="en-US" dirty="0" smtClean="0"/>
              <a:t>http://</a:t>
            </a:r>
            <a:r>
              <a:rPr lang="en-US" dirty="0" err="1" smtClean="0"/>
              <a:t>en.wikipedia.org</a:t>
            </a:r>
            <a:r>
              <a:rPr lang="en-US" dirty="0" smtClean="0"/>
              <a:t>/wiki/</a:t>
            </a:r>
            <a:r>
              <a:rPr lang="en-US" dirty="0" err="1" smtClean="0"/>
              <a:t>Pivot_table</a:t>
            </a:r>
            <a:endParaRPr lang="en-US" dirty="0" smtClean="0"/>
          </a:p>
          <a:p>
            <a:r>
              <a:rPr lang="en-US" dirty="0" smtClean="0"/>
              <a:t>http://</a:t>
            </a:r>
            <a:r>
              <a:rPr lang="en-US" dirty="0" err="1" smtClean="0"/>
              <a:t>en.wikipedia.org</a:t>
            </a:r>
            <a:r>
              <a:rPr lang="en-US" dirty="0" smtClean="0"/>
              <a:t>/wiki/Fold_(higher-</a:t>
            </a:r>
            <a:r>
              <a:rPr lang="en-US" dirty="0" err="1" smtClean="0"/>
              <a:t>order_function</a:t>
            </a:r>
            <a:r>
              <a:rPr lang="en-US" dirty="0" smtClean="0"/>
              <a:t>) also known</a:t>
            </a:r>
            <a:r>
              <a:rPr lang="en-US" baseline="0" dirty="0" smtClean="0"/>
              <a:t> as aggregate</a:t>
            </a:r>
          </a:p>
          <a:p>
            <a:r>
              <a:rPr lang="en-US" sz="1200" kern="1200" dirty="0" smtClean="0">
                <a:solidFill>
                  <a:schemeClr val="tx1"/>
                </a:solidFill>
                <a:latin typeface="+mn-lt"/>
                <a:ea typeface="+mn-ea"/>
                <a:cs typeface="+mn-cs"/>
              </a:rPr>
              <a:t>hexagonal binning, which uses hexagon shapes to create a grid and develop a spatial histogram.</a:t>
            </a:r>
          </a:p>
          <a:p>
            <a:r>
              <a:rPr lang="en-US" baseline="0" dirty="0" smtClean="0"/>
              <a:t>https://</a:t>
            </a:r>
            <a:r>
              <a:rPr lang="en-US" baseline="0" dirty="0" err="1" smtClean="0"/>
              <a:t>www.mapbox.com</a:t>
            </a:r>
            <a:r>
              <a:rPr lang="en-US" baseline="0" dirty="0" smtClean="0"/>
              <a:t>/blog/binning-alternative-point-maps/</a:t>
            </a:r>
          </a:p>
        </p:txBody>
      </p:sp>
      <p:sp>
        <p:nvSpPr>
          <p:cNvPr id="4" name="Slide Number Placeholder 3"/>
          <p:cNvSpPr>
            <a:spLocks noGrp="1"/>
          </p:cNvSpPr>
          <p:nvPr>
            <p:ph type="sldNum" sz="quarter" idx="10"/>
          </p:nvPr>
        </p:nvSpPr>
        <p:spPr/>
        <p:txBody>
          <a:bodyPr/>
          <a:lstStyle/>
          <a:p>
            <a:fld id="{719B4759-9014-46BF-BA78-2338E25E45B7}" type="slidenum">
              <a:rPr lang="en-US" smtClean="0"/>
              <a:t>31</a:t>
            </a:fld>
            <a:endParaRPr lang="en-US"/>
          </a:p>
        </p:txBody>
      </p:sp>
    </p:spTree>
    <p:extLst>
      <p:ext uri="{BB962C8B-B14F-4D97-AF65-F5344CB8AC3E}">
        <p14:creationId xmlns:p14="http://schemas.microsoft.com/office/powerpoint/2010/main" val="1364772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err="1" smtClean="0"/>
              <a:t>wikipedia</a:t>
            </a:r>
            <a:r>
              <a:rPr lang="en-US" dirty="0" smtClean="0"/>
              <a:t>: </a:t>
            </a:r>
            <a:r>
              <a:rPr lang="en-US" sz="1200" b="1" kern="1200" dirty="0" smtClean="0">
                <a:solidFill>
                  <a:schemeClr val="tx1"/>
                </a:solidFill>
                <a:latin typeface="+mn-lt"/>
                <a:ea typeface="+mn-ea"/>
                <a:cs typeface="+mn-cs"/>
              </a:rPr>
              <a:t>Business intelligence</a:t>
            </a:r>
            <a:r>
              <a:rPr lang="en-US" sz="1200" b="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BI</a:t>
            </a:r>
            <a:r>
              <a:rPr lang="en-US" sz="1200" b="0" kern="1200" dirty="0" smtClean="0">
                <a:solidFill>
                  <a:schemeClr val="tx1"/>
                </a:solidFill>
                <a:latin typeface="+mn-lt"/>
                <a:ea typeface="+mn-ea"/>
                <a:cs typeface="+mn-cs"/>
              </a:rPr>
              <a:t>) is a set of theories, methodologies, architectures, and technologies that transform raw data into meaningful and useful information for business purposes. BI can handle enormous amounts of unstructured data to help identify, develop and otherwise create new opportunities. BI, in simple words, makes interpreting voluminous data friendly. Making use of new opportunities and implementing an effective strategy can provide a competitive market advantage and long-term stability.</a:t>
            </a:r>
            <a:r>
              <a:rPr lang="en-US" sz="1200" b="0" u="sng" kern="1200" dirty="0" smtClean="0">
                <a:solidFill>
                  <a:schemeClr val="tx1"/>
                </a:solidFill>
                <a:latin typeface="+mn-lt"/>
                <a:ea typeface="+mn-ea"/>
                <a:cs typeface="+mn-cs"/>
                <a:hlinkClick r:id="rId3"/>
              </a:rPr>
              <a:t>[1]</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33</a:t>
            </a:fld>
            <a:endParaRPr lang="en-US"/>
          </a:p>
        </p:txBody>
      </p:sp>
    </p:spTree>
    <p:extLst>
      <p:ext uri="{BB962C8B-B14F-4D97-AF65-F5344CB8AC3E}">
        <p14:creationId xmlns:p14="http://schemas.microsoft.com/office/powerpoint/2010/main" val="85887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Mayavi</a:t>
            </a:r>
            <a:r>
              <a:rPr lang="en-US" dirty="0" smtClean="0"/>
              <a:t> – can do interactive 3D visualization</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38</a:t>
            </a:fld>
            <a:endParaRPr lang="en-US"/>
          </a:p>
        </p:txBody>
      </p:sp>
    </p:spTree>
    <p:extLst>
      <p:ext uri="{BB962C8B-B14F-4D97-AF65-F5344CB8AC3E}">
        <p14:creationId xmlns:p14="http://schemas.microsoft.com/office/powerpoint/2010/main" val="4051636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capture from </a:t>
            </a:r>
            <a:r>
              <a:rPr lang="en-US" dirty="0" err="1" smtClean="0"/>
              <a:t>mean.io</a:t>
            </a:r>
            <a:r>
              <a:rPr lang="en-US" dirty="0" smtClean="0"/>
              <a:t> website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5</a:t>
            </a:fld>
            <a:endParaRPr lang="en-US"/>
          </a:p>
        </p:txBody>
      </p:sp>
    </p:spTree>
    <p:extLst>
      <p:ext uri="{BB962C8B-B14F-4D97-AF65-F5344CB8AC3E}">
        <p14:creationId xmlns:p14="http://schemas.microsoft.com/office/powerpoint/2010/main" val="2894259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forget about the tool you likely already have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40</a:t>
            </a:fld>
            <a:endParaRPr lang="en-US"/>
          </a:p>
        </p:txBody>
      </p:sp>
    </p:spTree>
    <p:extLst>
      <p:ext uri="{BB962C8B-B14F-4D97-AF65-F5344CB8AC3E}">
        <p14:creationId xmlns:p14="http://schemas.microsoft.com/office/powerpoint/2010/main" val="3111304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49</a:t>
            </a:fld>
            <a:endParaRPr lang="en-US"/>
          </a:p>
        </p:txBody>
      </p:sp>
    </p:spTree>
    <p:extLst>
      <p:ext uri="{BB962C8B-B14F-4D97-AF65-F5344CB8AC3E}">
        <p14:creationId xmlns:p14="http://schemas.microsoft.com/office/powerpoint/2010/main" val="3484764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Twitter - #</a:t>
            </a:r>
            <a:r>
              <a:rPr lang="en-US" dirty="0" err="1" smtClean="0"/>
              <a:t>hashtag</a:t>
            </a:r>
            <a:r>
              <a:rPr lang="en-US" baseline="0" dirty="0" smtClean="0"/>
              <a:t> search</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50</a:t>
            </a:fld>
            <a:endParaRPr lang="en-US"/>
          </a:p>
        </p:txBody>
      </p:sp>
    </p:spTree>
    <p:extLst>
      <p:ext uri="{BB962C8B-B14F-4D97-AF65-F5344CB8AC3E}">
        <p14:creationId xmlns:p14="http://schemas.microsoft.com/office/powerpoint/2010/main" val="5396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7</a:t>
            </a:fld>
            <a:endParaRPr lang="en-US"/>
          </a:p>
        </p:txBody>
      </p:sp>
    </p:spTree>
    <p:extLst>
      <p:ext uri="{BB962C8B-B14F-4D97-AF65-F5344CB8AC3E}">
        <p14:creationId xmlns:p14="http://schemas.microsoft.com/office/powerpoint/2010/main" val="2121666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Extract</a:t>
            </a:r>
            <a:r>
              <a:rPr lang="en-US" baseline="0" dirty="0" smtClean="0"/>
              <a:t> – what you need</a:t>
            </a:r>
          </a:p>
          <a:p>
            <a:r>
              <a:rPr lang="en-US" baseline="0" dirty="0" smtClean="0"/>
              <a:t>Transform – is shaping it</a:t>
            </a:r>
          </a:p>
          <a:p>
            <a:r>
              <a:rPr lang="en-US" baseline="0" dirty="0" smtClean="0"/>
              <a:t>Load – typically into a database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10</a:t>
            </a:fld>
            <a:endParaRPr lang="en-US"/>
          </a:p>
        </p:txBody>
      </p:sp>
    </p:spTree>
    <p:extLst>
      <p:ext uri="{BB962C8B-B14F-4D97-AF65-F5344CB8AC3E}">
        <p14:creationId xmlns:p14="http://schemas.microsoft.com/office/powerpoint/2010/main" val="390430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with: These</a:t>
            </a:r>
            <a:r>
              <a:rPr lang="en-US" baseline="0" dirty="0" smtClean="0"/>
              <a:t> questions, among others, are what we have in mind as we look at tools and libraries to do the work.</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11</a:t>
            </a:fld>
            <a:endParaRPr lang="en-US"/>
          </a:p>
        </p:txBody>
      </p:sp>
    </p:spTree>
    <p:extLst>
      <p:ext uri="{BB962C8B-B14F-4D97-AF65-F5344CB8AC3E}">
        <p14:creationId xmlns:p14="http://schemas.microsoft.com/office/powerpoint/2010/main" val="219383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Formerly Google Refine</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12</a:t>
            </a:fld>
            <a:endParaRPr lang="en-US"/>
          </a:p>
        </p:txBody>
      </p:sp>
    </p:spTree>
    <p:extLst>
      <p:ext uri="{BB962C8B-B14F-4D97-AF65-F5344CB8AC3E}">
        <p14:creationId xmlns:p14="http://schemas.microsoft.com/office/powerpoint/2010/main" val="93027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pypi.python.org</a:t>
            </a:r>
            <a:r>
              <a:rPr lang="en-US" dirty="0" smtClean="0"/>
              <a:t>/</a:t>
            </a:r>
            <a:r>
              <a:rPr lang="en-US" dirty="0" err="1" smtClean="0"/>
              <a:t>pypi</a:t>
            </a:r>
            <a:r>
              <a:rPr lang="en-US" dirty="0" smtClean="0"/>
              <a:t>/</a:t>
            </a:r>
            <a:r>
              <a:rPr lang="en-US" dirty="0" err="1" smtClean="0"/>
              <a:t>xlrd</a:t>
            </a:r>
            <a:endParaRPr lang="en-US" dirty="0" smtClean="0"/>
          </a:p>
          <a:p>
            <a:r>
              <a:rPr lang="en-US" dirty="0" smtClean="0"/>
              <a:t>https://</a:t>
            </a:r>
            <a:r>
              <a:rPr lang="en-US" dirty="0" err="1" smtClean="0"/>
              <a:t>pypi.python.org</a:t>
            </a:r>
            <a:r>
              <a:rPr lang="en-US" dirty="0" smtClean="0"/>
              <a:t>/</a:t>
            </a:r>
            <a:r>
              <a:rPr lang="en-US" dirty="0" err="1" smtClean="0"/>
              <a:t>pypi</a:t>
            </a:r>
            <a:r>
              <a:rPr lang="en-US" dirty="0" smtClean="0"/>
              <a:t>/</a:t>
            </a:r>
            <a:r>
              <a:rPr lang="en-US" dirty="0" err="1" smtClean="0"/>
              <a:t>XlsxWriter</a:t>
            </a:r>
            <a:endParaRPr lang="en-US" dirty="0" smtClean="0"/>
          </a:p>
          <a:p>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17</a:t>
            </a:fld>
            <a:endParaRPr lang="en-US"/>
          </a:p>
        </p:txBody>
      </p:sp>
    </p:spTree>
    <p:extLst>
      <p:ext uri="{BB962C8B-B14F-4D97-AF65-F5344CB8AC3E}">
        <p14:creationId xmlns:p14="http://schemas.microsoft.com/office/powerpoint/2010/main" val="771281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SciPy</a:t>
            </a:r>
            <a:r>
              <a:rPr lang="en-US" dirty="0" smtClean="0"/>
              <a:t> is a core library for scientific computing that is part of the </a:t>
            </a:r>
            <a:r>
              <a:rPr lang="en-US" dirty="0" err="1" smtClean="0"/>
              <a:t>SciPy</a:t>
            </a:r>
            <a:r>
              <a:rPr lang="en-US" dirty="0" smtClean="0"/>
              <a:t> stack </a:t>
            </a:r>
            <a:r>
              <a:rPr lang="en-US" baseline="0" dirty="0" smtClean="0"/>
              <a:t>that includes </a:t>
            </a:r>
            <a:r>
              <a:rPr lang="en-US" baseline="0" dirty="0" err="1" smtClean="0"/>
              <a:t>NumPy</a:t>
            </a:r>
            <a:r>
              <a:rPr lang="en-US" baseline="0" dirty="0" smtClean="0"/>
              <a:t> and Pandas among others</a:t>
            </a:r>
          </a:p>
          <a:p>
            <a:r>
              <a:rPr lang="en-US" baseline="0" dirty="0" err="1" smtClean="0"/>
              <a:t>NumPy</a:t>
            </a:r>
            <a:r>
              <a:rPr lang="en-US" baseline="0" dirty="0" smtClean="0"/>
              <a:t> – lots of math stuff</a:t>
            </a:r>
          </a:p>
          <a:p>
            <a:r>
              <a:rPr lang="en-US" baseline="0" dirty="0" smtClean="0"/>
              <a:t>Pandas – analysis, great to pair with </a:t>
            </a:r>
            <a:r>
              <a:rPr lang="en-US" baseline="0" dirty="0" err="1" smtClean="0"/>
              <a:t>IPython</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18</a:t>
            </a:fld>
            <a:endParaRPr lang="en-US"/>
          </a:p>
        </p:txBody>
      </p:sp>
    </p:spTree>
    <p:extLst>
      <p:ext uri="{BB962C8B-B14F-4D97-AF65-F5344CB8AC3E}">
        <p14:creationId xmlns:p14="http://schemas.microsoft.com/office/powerpoint/2010/main" val="329803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XmlSlurper</a:t>
            </a:r>
            <a:r>
              <a:rPr lang="en-US" baseline="0" dirty="0" smtClean="0"/>
              <a:t> for Groovy</a:t>
            </a:r>
            <a:endParaRPr lang="en-US" dirty="0"/>
          </a:p>
        </p:txBody>
      </p:sp>
      <p:sp>
        <p:nvSpPr>
          <p:cNvPr id="4" name="Slide Number Placeholder 3"/>
          <p:cNvSpPr>
            <a:spLocks noGrp="1"/>
          </p:cNvSpPr>
          <p:nvPr>
            <p:ph type="sldNum" sz="quarter" idx="10"/>
          </p:nvPr>
        </p:nvSpPr>
        <p:spPr/>
        <p:txBody>
          <a:bodyPr/>
          <a:lstStyle/>
          <a:p>
            <a:fld id="{719B4759-9014-46BF-BA78-2338E25E45B7}" type="slidenum">
              <a:rPr lang="en-US" smtClean="0"/>
              <a:t>19</a:t>
            </a:fld>
            <a:endParaRPr lang="en-US"/>
          </a:p>
        </p:txBody>
      </p:sp>
    </p:spTree>
    <p:extLst>
      <p:ext uri="{BB962C8B-B14F-4D97-AF65-F5344CB8AC3E}">
        <p14:creationId xmlns:p14="http://schemas.microsoft.com/office/powerpoint/2010/main" val="32980328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8ACDB3CC-F982-40F9-8DD6-BCC9AFBF44BD}" type="datetime1">
              <a:rPr lang="en-US" smtClean="0"/>
              <a:pPr/>
              <a:t>2014.05.17</a:t>
            </a:fld>
            <a:endParaRPr lang="en-US" dirty="0"/>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AC5B1FEA-406A-7749-A5C3-DDCB5F67A4CE}" type="slidenum">
              <a:rPr lang="en-US" smtClean="0"/>
              <a:pPr/>
              <a:t>‹#›</a:t>
            </a:fld>
            <a:endParaRPr lang="en-US" dirty="0"/>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9F7E-AB16-CC47-A6FA-5F1268EFE21D}" type="datetimeFigureOut">
              <a:rPr lang="en-US" smtClean="0"/>
              <a:t>2014.05.17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9F7E-AB16-CC47-A6FA-5F1268EFE21D}" type="datetimeFigureOut">
              <a:rPr lang="en-US" smtClean="0"/>
              <a:t>2014.05.17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D9F7E-AB16-CC47-A6FA-5F1268EFE21D}" type="datetimeFigureOut">
              <a:rPr lang="en-US" smtClean="0"/>
              <a:t>2014.05.17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2014.05.17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EBCD9F7E-AB16-CC47-A6FA-5F1268EFE21D}" type="datetimeFigureOut">
              <a:rPr lang="en-US" smtClean="0"/>
              <a:t>2014.05.17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E726D-C255-3942-8A7E-6ECE6D86CF9D}" type="slidenum">
              <a:rPr lang="en-US" smtClean="0"/>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EBCD9F7E-AB16-CC47-A6FA-5F1268EFE21D}" type="datetimeFigureOut">
              <a:rPr lang="en-US" smtClean="0"/>
              <a:t>2014.05.17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3E726D-C255-3942-8A7E-6ECE6D86CF9D}" type="slidenum">
              <a:rPr lang="en-US" smtClean="0"/>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CD9F7E-AB16-CC47-A6FA-5F1268EFE21D}" type="datetimeFigureOut">
              <a:rPr lang="en-US" smtClean="0"/>
              <a:t>2014.05.17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D9F7E-AB16-CC47-A6FA-5F1268EFE21D}" type="datetimeFigureOut">
              <a:rPr lang="en-US" smtClean="0"/>
              <a:t>2014.05.17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CD9F7E-AB16-CC47-A6FA-5F1268EFE21D}" type="datetimeFigureOut">
              <a:rPr lang="en-US" smtClean="0"/>
              <a:t>2014.05.17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CD9F7E-AB16-CC47-A6FA-5F1268EFE21D}" type="datetimeFigureOut">
              <a:rPr lang="en-US" smtClean="0"/>
              <a:t>2014.05.17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E726D-C255-3942-8A7E-6ECE6D86CF9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EBCD9F7E-AB16-CC47-A6FA-5F1268EFE21D}" type="datetimeFigureOut">
              <a:rPr lang="en-US" smtClean="0"/>
              <a:t>2014.05.17</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893E726D-C255-3942-8A7E-6ECE6D86CF9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44.png"/><Relationship Id="rId9"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eg"/><Relationship Id="rId3"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360000">
            <a:off x="3145229" y="2865463"/>
            <a:ext cx="5273387" cy="1751587"/>
          </a:xfrm>
        </p:spPr>
        <p:txBody>
          <a:bodyPr/>
          <a:lstStyle/>
          <a:p>
            <a:r>
              <a:rPr lang="en-US" sz="5400" dirty="0" smtClean="0"/>
              <a:t>Introduction to Data Science</a:t>
            </a:r>
            <a:endParaRPr lang="en-US" sz="5400" dirty="0"/>
          </a:p>
        </p:txBody>
      </p:sp>
      <p:sp>
        <p:nvSpPr>
          <p:cNvPr id="3" name="Subtitle 2"/>
          <p:cNvSpPr>
            <a:spLocks noGrp="1"/>
          </p:cNvSpPr>
          <p:nvPr>
            <p:ph type="subTitle" idx="1"/>
          </p:nvPr>
        </p:nvSpPr>
        <p:spPr/>
        <p:txBody>
          <a:bodyPr>
            <a:normAutofit/>
          </a:bodyPr>
          <a:lstStyle/>
          <a:p>
            <a:pPr algn="r"/>
            <a:r>
              <a:rPr lang="en-US" sz="2400" dirty="0" smtClean="0">
                <a:solidFill>
                  <a:schemeClr val="accent6">
                    <a:lumMod val="50000"/>
                  </a:schemeClr>
                </a:solidFill>
              </a:rPr>
              <a:t>Bryan Nehl</a:t>
            </a:r>
          </a:p>
          <a:p>
            <a:pPr algn="r"/>
            <a:r>
              <a:rPr lang="en-US" sz="2400" dirty="0" smtClean="0">
                <a:solidFill>
                  <a:srgbClr val="002060"/>
                </a:solidFill>
                <a:latin typeface="Consolas"/>
                <a:cs typeface="Consolas"/>
              </a:rPr>
              <a:t>@k0emt</a:t>
            </a:r>
            <a:endParaRPr lang="en-US" sz="2400" dirty="0">
              <a:solidFill>
                <a:srgbClr val="002060"/>
              </a:solidFill>
              <a:latin typeface="Consolas"/>
              <a:cs typeface="Consolas"/>
            </a:endParaRPr>
          </a:p>
        </p:txBody>
      </p:sp>
      <p:sp>
        <p:nvSpPr>
          <p:cNvPr id="5" name="TextBox 4"/>
          <p:cNvSpPr txBox="1"/>
          <p:nvPr/>
        </p:nvSpPr>
        <p:spPr>
          <a:xfrm rot="20525537">
            <a:off x="765089" y="4139711"/>
            <a:ext cx="2098131" cy="1200329"/>
          </a:xfrm>
          <a:prstGeom prst="rect">
            <a:avLst/>
          </a:prstGeom>
          <a:noFill/>
        </p:spPr>
        <p:txBody>
          <a:bodyPr wrap="square" rtlCol="0">
            <a:spAutoFit/>
          </a:bodyPr>
          <a:lstStyle/>
          <a:p>
            <a:r>
              <a:rPr lang="en-US" dirty="0" smtClean="0"/>
              <a:t>A drink from the fire hose so you can start your own exploration.</a:t>
            </a:r>
            <a:endParaRPr lang="en-US" dirty="0"/>
          </a:p>
        </p:txBody>
      </p:sp>
      <p:sp>
        <p:nvSpPr>
          <p:cNvPr id="6" name="TextBox 5"/>
          <p:cNvSpPr txBox="1"/>
          <p:nvPr/>
        </p:nvSpPr>
        <p:spPr>
          <a:xfrm>
            <a:off x="6624314" y="5822058"/>
            <a:ext cx="1453793" cy="369332"/>
          </a:xfrm>
          <a:prstGeom prst="rect">
            <a:avLst/>
          </a:prstGeom>
          <a:noFill/>
        </p:spPr>
        <p:txBody>
          <a:bodyPr wrap="none" rtlCol="0">
            <a:spAutoFit/>
          </a:bodyPr>
          <a:lstStyle/>
          <a:p>
            <a:r>
              <a:rPr lang="en-US" dirty="0" err="1" smtClean="0">
                <a:solidFill>
                  <a:schemeClr val="tx1">
                    <a:lumMod val="50000"/>
                    <a:lumOff val="50000"/>
                  </a:schemeClr>
                </a:solidFill>
                <a:latin typeface="Consolas"/>
                <a:cs typeface="Consolas"/>
              </a:rPr>
              <a:t>dbBear.com</a:t>
            </a:r>
            <a:endParaRPr lang="en-US" dirty="0">
              <a:solidFill>
                <a:schemeClr val="tx1">
                  <a:lumMod val="50000"/>
                  <a:lumOff val="50000"/>
                </a:schemeClr>
              </a:solidFill>
              <a:latin typeface="Consolas"/>
              <a:cs typeface="Consolas"/>
            </a:endParaRPr>
          </a:p>
        </p:txBody>
      </p:sp>
    </p:spTree>
    <p:extLst>
      <p:ext uri="{BB962C8B-B14F-4D97-AF65-F5344CB8AC3E}">
        <p14:creationId xmlns:p14="http://schemas.microsoft.com/office/powerpoint/2010/main" val="38387857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 Transform &amp; Load</a:t>
            </a:r>
            <a:br>
              <a:rPr lang="en-US" dirty="0" smtClean="0"/>
            </a:br>
            <a:r>
              <a:rPr lang="en-US" dirty="0" smtClean="0"/>
              <a:t>Data Formats</a:t>
            </a:r>
            <a:endParaRPr lang="en-US" dirty="0"/>
          </a:p>
        </p:txBody>
      </p:sp>
      <p:sp>
        <p:nvSpPr>
          <p:cNvPr id="3" name="Content Placeholder 2"/>
          <p:cNvSpPr>
            <a:spLocks noGrp="1"/>
          </p:cNvSpPr>
          <p:nvPr>
            <p:ph sz="quarter" idx="13"/>
          </p:nvPr>
        </p:nvSpPr>
        <p:spPr/>
        <p:txBody>
          <a:bodyPr>
            <a:normAutofit/>
          </a:bodyPr>
          <a:lstStyle/>
          <a:p>
            <a:r>
              <a:rPr lang="en-US" dirty="0" smtClean="0"/>
              <a:t>XLS</a:t>
            </a:r>
          </a:p>
          <a:p>
            <a:r>
              <a:rPr lang="en-US" dirty="0" smtClean="0"/>
              <a:t>CSV</a:t>
            </a:r>
          </a:p>
          <a:p>
            <a:r>
              <a:rPr lang="en-US" dirty="0" smtClean="0"/>
              <a:t>Text</a:t>
            </a:r>
          </a:p>
          <a:p>
            <a:pPr lvl="1"/>
            <a:r>
              <a:rPr lang="en-US" dirty="0" smtClean="0"/>
              <a:t>Delimited</a:t>
            </a:r>
          </a:p>
          <a:p>
            <a:pPr lvl="1"/>
            <a:r>
              <a:rPr lang="en-US" dirty="0" smtClean="0"/>
              <a:t>Fixed format</a:t>
            </a:r>
          </a:p>
          <a:p>
            <a:r>
              <a:rPr lang="en-US" dirty="0" smtClean="0"/>
              <a:t>JSON – json.org</a:t>
            </a:r>
          </a:p>
        </p:txBody>
      </p:sp>
      <p:sp>
        <p:nvSpPr>
          <p:cNvPr id="4" name="Content Placeholder 3"/>
          <p:cNvSpPr>
            <a:spLocks noGrp="1"/>
          </p:cNvSpPr>
          <p:nvPr>
            <p:ph sz="quarter" idx="14"/>
          </p:nvPr>
        </p:nvSpPr>
        <p:spPr>
          <a:xfrm>
            <a:off x="4645152" y="2039112"/>
            <a:ext cx="3947568" cy="3950208"/>
          </a:xfrm>
        </p:spPr>
        <p:txBody>
          <a:bodyPr/>
          <a:lstStyle/>
          <a:p>
            <a:r>
              <a:rPr lang="en-US" dirty="0"/>
              <a:t>XML &amp; HTML</a:t>
            </a:r>
          </a:p>
          <a:p>
            <a:r>
              <a:rPr lang="en-US" dirty="0"/>
              <a:t>Mail files</a:t>
            </a:r>
          </a:p>
          <a:p>
            <a:r>
              <a:rPr lang="en-US" dirty="0"/>
              <a:t>SQL scripted INSERTs</a:t>
            </a:r>
          </a:p>
          <a:p>
            <a:r>
              <a:rPr lang="en-US" dirty="0" smtClean="0"/>
              <a:t>PDF</a:t>
            </a:r>
          </a:p>
          <a:p>
            <a:endParaRPr lang="en-US" dirty="0"/>
          </a:p>
          <a:p>
            <a:r>
              <a:rPr lang="en-US" dirty="0" smtClean="0"/>
              <a:t>Character sets</a:t>
            </a:r>
          </a:p>
          <a:p>
            <a:pPr marL="0" indent="0">
              <a:buNone/>
            </a:pPr>
            <a:r>
              <a:rPr lang="en-US" sz="1600" dirty="0">
                <a:solidFill>
                  <a:schemeClr val="tx1">
                    <a:lumMod val="50000"/>
                    <a:lumOff val="50000"/>
                  </a:schemeClr>
                </a:solidFill>
                <a:latin typeface="Consolas"/>
                <a:cs typeface="Consolas"/>
              </a:rPr>
              <a:t>https://</a:t>
            </a:r>
            <a:r>
              <a:rPr lang="en-US" sz="1600" dirty="0" err="1">
                <a:solidFill>
                  <a:schemeClr val="tx1">
                    <a:lumMod val="50000"/>
                    <a:lumOff val="50000"/>
                  </a:schemeClr>
                </a:solidFill>
                <a:latin typeface="Consolas"/>
                <a:cs typeface="Consolas"/>
              </a:rPr>
              <a:t>docs.python.org</a:t>
            </a:r>
            <a:r>
              <a:rPr lang="en-US" sz="1600" dirty="0">
                <a:solidFill>
                  <a:schemeClr val="tx1">
                    <a:lumMod val="50000"/>
                    <a:lumOff val="50000"/>
                  </a:schemeClr>
                </a:solidFill>
                <a:latin typeface="Consolas"/>
                <a:cs typeface="Consolas"/>
              </a:rPr>
              <a:t>/2/</a:t>
            </a:r>
            <a:r>
              <a:rPr lang="en-US" sz="1600" dirty="0" err="1">
                <a:solidFill>
                  <a:schemeClr val="tx1">
                    <a:lumMod val="50000"/>
                    <a:lumOff val="50000"/>
                  </a:schemeClr>
                </a:solidFill>
                <a:latin typeface="Consolas"/>
                <a:cs typeface="Consolas"/>
              </a:rPr>
              <a:t>howto</a:t>
            </a:r>
            <a:r>
              <a:rPr lang="en-US" sz="1600" dirty="0">
                <a:solidFill>
                  <a:schemeClr val="tx1">
                    <a:lumMod val="50000"/>
                    <a:lumOff val="50000"/>
                  </a:schemeClr>
                </a:solidFill>
                <a:latin typeface="Consolas"/>
                <a:cs typeface="Consolas"/>
              </a:rPr>
              <a:t>/</a:t>
            </a:r>
            <a:r>
              <a:rPr lang="en-US" sz="1600" dirty="0" err="1">
                <a:solidFill>
                  <a:schemeClr val="tx1">
                    <a:lumMod val="50000"/>
                    <a:lumOff val="50000"/>
                  </a:schemeClr>
                </a:solidFill>
                <a:latin typeface="Consolas"/>
                <a:cs typeface="Consolas"/>
              </a:rPr>
              <a:t>unicode.html</a:t>
            </a:r>
            <a:endParaRPr lang="en-US" sz="1600" dirty="0">
              <a:solidFill>
                <a:schemeClr val="tx1">
                  <a:lumMod val="50000"/>
                  <a:lumOff val="50000"/>
                </a:schemeClr>
              </a:solidFill>
              <a:latin typeface="Consolas"/>
              <a:cs typeface="Consolas"/>
            </a:endParaRPr>
          </a:p>
        </p:txBody>
      </p:sp>
    </p:spTree>
    <p:extLst>
      <p:ext uri="{BB962C8B-B14F-4D97-AF65-F5344CB8AC3E}">
        <p14:creationId xmlns:p14="http://schemas.microsoft.com/office/powerpoint/2010/main" val="3509819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What do I expect to see?</a:t>
            </a:r>
          </a:p>
          <a:p>
            <a:r>
              <a:rPr lang="en-US" dirty="0" smtClean="0"/>
              <a:t>What are the field types?</a:t>
            </a:r>
          </a:p>
          <a:p>
            <a:r>
              <a:rPr lang="en-US" dirty="0" smtClean="0"/>
              <a:t>Does the field type change?</a:t>
            </a:r>
          </a:p>
          <a:p>
            <a:r>
              <a:rPr lang="en-US" dirty="0" smtClean="0"/>
              <a:t>What are the range of values?</a:t>
            </a:r>
          </a:p>
          <a:p>
            <a:r>
              <a:rPr lang="en-US" dirty="0" smtClean="0"/>
              <a:t>How frequently do those values occur?</a:t>
            </a:r>
          </a:p>
          <a:p>
            <a:pPr lvl="1"/>
            <a:r>
              <a:rPr lang="en-US" sz="2000" i="1" dirty="0" smtClean="0"/>
              <a:t>Can I get a graph please?</a:t>
            </a:r>
          </a:p>
          <a:p>
            <a:r>
              <a:rPr lang="en-US" dirty="0"/>
              <a:t>Are there nulls?</a:t>
            </a:r>
          </a:p>
          <a:p>
            <a:endParaRPr lang="en-US" i="1" dirty="0"/>
          </a:p>
        </p:txBody>
      </p:sp>
      <p:sp>
        <p:nvSpPr>
          <p:cNvPr id="4" name="Content Placeholder 3"/>
          <p:cNvSpPr>
            <a:spLocks noGrp="1"/>
          </p:cNvSpPr>
          <p:nvPr>
            <p:ph sz="quarter" idx="14"/>
          </p:nvPr>
        </p:nvSpPr>
        <p:spPr>
          <a:xfrm>
            <a:off x="4645152" y="2039112"/>
            <a:ext cx="3947568" cy="3950208"/>
          </a:xfrm>
        </p:spPr>
        <p:txBody>
          <a:bodyPr>
            <a:normAutofit lnSpcReduction="10000"/>
          </a:bodyPr>
          <a:lstStyle/>
          <a:p>
            <a:r>
              <a:rPr lang="en-US" dirty="0" smtClean="0"/>
              <a:t>How big is my sample set?</a:t>
            </a:r>
          </a:p>
          <a:p>
            <a:pPr lvl="1"/>
            <a:r>
              <a:rPr lang="en-US" sz="2000" i="1" dirty="0" smtClean="0"/>
              <a:t>Is it significant?</a:t>
            </a:r>
          </a:p>
          <a:p>
            <a:r>
              <a:rPr lang="en-US" dirty="0" smtClean="0"/>
              <a:t>How big do I expect the real data to be?</a:t>
            </a:r>
          </a:p>
          <a:p>
            <a:r>
              <a:rPr lang="en-US" dirty="0" smtClean="0"/>
              <a:t>Are there holes in the data?</a:t>
            </a:r>
          </a:p>
          <a:p>
            <a:r>
              <a:rPr lang="en-US" dirty="0" smtClean="0"/>
              <a:t>What constitutes a </a:t>
            </a:r>
            <a:r>
              <a:rPr lang="en-US" i="1" dirty="0" smtClean="0"/>
              <a:t>good</a:t>
            </a:r>
            <a:r>
              <a:rPr lang="en-US" dirty="0" smtClean="0"/>
              <a:t> record?</a:t>
            </a:r>
          </a:p>
          <a:p>
            <a:r>
              <a:rPr lang="en-US" dirty="0" smtClean="0"/>
              <a:t>Where are the trends/clusters in the data?</a:t>
            </a:r>
            <a:endParaRPr lang="en-US" dirty="0"/>
          </a:p>
        </p:txBody>
      </p:sp>
      <p:sp>
        <p:nvSpPr>
          <p:cNvPr id="5" name="Rectangle 4"/>
          <p:cNvSpPr/>
          <p:nvPr/>
        </p:nvSpPr>
        <p:spPr>
          <a:xfrm>
            <a:off x="6411004" y="697169"/>
            <a:ext cx="1062122" cy="914186"/>
          </a:xfrm>
          <a:prstGeom prst="rect">
            <a:avLst/>
          </a:prstGeom>
          <a:noFill/>
        </p:spPr>
        <p:txBody>
          <a:bodyPr wrap="none" lIns="91440" tIns="45720" rIns="91440" bIns="45720">
            <a:spAutoFit/>
          </a:bodyPr>
          <a:lstStyle/>
          <a:p>
            <a:pPr algn="ctr"/>
            <a:r>
              <a:rPr lang="en-US" sz="5400" dirty="0" smtClean="0">
                <a:ln w="10160">
                  <a:solidFill>
                    <a:schemeClr val="accent1"/>
                  </a:solidFill>
                  <a:prstDash val="solid"/>
                </a:ln>
                <a:solidFill>
                  <a:srgbClr val="FFFFFF"/>
                </a:solidFill>
                <a:effectLst>
                  <a:glow rad="228600">
                    <a:schemeClr val="accent3">
                      <a:satMod val="175000"/>
                      <a:alpha val="40000"/>
                    </a:schemeClr>
                  </a:glow>
                  <a:outerShdw blurRad="38100" dist="32000" dir="5400000" algn="tl">
                    <a:srgbClr val="000000">
                      <a:alpha val="30000"/>
                    </a:srgbClr>
                  </a:outerShdw>
                </a:effectLst>
              </a:rPr>
              <a:t>???</a:t>
            </a:r>
            <a:endParaRPr lang="en-US" sz="5400" dirty="0">
              <a:ln w="10160">
                <a:solidFill>
                  <a:schemeClr val="accent1"/>
                </a:solidFill>
                <a:prstDash val="solid"/>
              </a:ln>
              <a:solidFill>
                <a:srgbClr val="FFFFFF"/>
              </a:solidFill>
              <a:effectLst>
                <a:glow rad="228600">
                  <a:schemeClr val="accent3">
                    <a:satMod val="175000"/>
                    <a:alpha val="40000"/>
                  </a:schemeClr>
                </a:glow>
                <a:outerShdw blurRad="38100" dist="32000" dir="5400000" algn="tl">
                  <a:srgbClr val="000000">
                    <a:alpha val="30000"/>
                  </a:srgbClr>
                </a:outerShdw>
              </a:effectLst>
            </a:endParaRPr>
          </a:p>
        </p:txBody>
      </p:sp>
    </p:spTree>
    <p:extLst>
      <p:ext uri="{BB962C8B-B14F-4D97-AF65-F5344CB8AC3E}">
        <p14:creationId xmlns:p14="http://schemas.microsoft.com/office/powerpoint/2010/main" val="2308275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latin typeface="Consolas"/>
                <a:cs typeface="Consolas"/>
              </a:rPr>
              <a:t>openrefine.org</a:t>
            </a:r>
            <a:endParaRPr lang="en-US" dirty="0" smtClean="0">
              <a:latin typeface="Consolas"/>
              <a:cs typeface="Consolas"/>
            </a:endParaRPr>
          </a:p>
          <a:p>
            <a:pPr lvl="1"/>
            <a:r>
              <a:rPr lang="en-US" dirty="0" smtClean="0"/>
              <a:t>Explore</a:t>
            </a:r>
          </a:p>
          <a:p>
            <a:pPr lvl="1"/>
            <a:r>
              <a:rPr lang="en-US" dirty="0" smtClean="0"/>
              <a:t>Clean and Refine</a:t>
            </a:r>
          </a:p>
          <a:p>
            <a:pPr lvl="1"/>
            <a:r>
              <a:rPr lang="en-US" dirty="0" smtClean="0"/>
              <a:t>Matching</a:t>
            </a:r>
          </a:p>
          <a:p>
            <a:pPr lvl="1"/>
            <a:r>
              <a:rPr lang="en-US" dirty="0" smtClean="0"/>
              <a:t>Exporting</a:t>
            </a:r>
          </a:p>
          <a:p>
            <a:pPr lvl="1"/>
            <a:endParaRPr lang="en-US" dirty="0"/>
          </a:p>
          <a:p>
            <a:pPr lvl="1"/>
            <a:r>
              <a:rPr lang="en-US" dirty="0" smtClean="0"/>
              <a:t>Plug-in architecture</a:t>
            </a:r>
          </a:p>
          <a:p>
            <a:pPr lvl="1"/>
            <a:r>
              <a:rPr lang="en-US" dirty="0" smtClean="0"/>
              <a:t>Works with web services</a:t>
            </a:r>
          </a:p>
          <a:p>
            <a:pPr lvl="1"/>
            <a:r>
              <a:rPr lang="en-US" dirty="0" smtClean="0"/>
              <a:t>Works with </a:t>
            </a:r>
            <a:r>
              <a:rPr lang="en-US" dirty="0" err="1" smtClean="0">
                <a:latin typeface="Consolas"/>
                <a:cs typeface="Consolas"/>
              </a:rPr>
              <a:t>freebase.com</a:t>
            </a:r>
            <a:endParaRPr lang="en-US" dirty="0">
              <a:latin typeface="Consolas"/>
              <a:cs typeface="Consolas"/>
            </a:endParaRPr>
          </a:p>
        </p:txBody>
      </p:sp>
      <p:pic>
        <p:nvPicPr>
          <p:cNvPr id="4" name="Picture 3"/>
          <p:cNvPicPr>
            <a:picLocks noChangeAspect="1"/>
          </p:cNvPicPr>
          <p:nvPr/>
        </p:nvPicPr>
        <p:blipFill>
          <a:blip r:embed="rId3"/>
          <a:stretch>
            <a:fillRect/>
          </a:stretch>
        </p:blipFill>
        <p:spPr>
          <a:xfrm>
            <a:off x="720613" y="463550"/>
            <a:ext cx="7916333" cy="1432137"/>
          </a:xfrm>
          <a:prstGeom prst="rect">
            <a:avLst/>
          </a:prstGeom>
        </p:spPr>
      </p:pic>
    </p:spTree>
    <p:extLst>
      <p:ext uri="{BB962C8B-B14F-4D97-AF65-F5344CB8AC3E}">
        <p14:creationId xmlns:p14="http://schemas.microsoft.com/office/powerpoint/2010/main" val="39667921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Languages and Libraries</a:t>
            </a:r>
            <a:endParaRPr lang="en-US" dirty="0"/>
          </a:p>
        </p:txBody>
      </p:sp>
      <p:sp>
        <p:nvSpPr>
          <p:cNvPr id="3" name="Text Placeholder 2"/>
          <p:cNvSpPr>
            <a:spLocks noGrp="1"/>
          </p:cNvSpPr>
          <p:nvPr>
            <p:ph type="body" idx="1"/>
          </p:nvPr>
        </p:nvSpPr>
        <p:spPr/>
        <p:txBody>
          <a:bodyPr/>
          <a:lstStyle/>
          <a:p>
            <a:r>
              <a:rPr lang="en-US" dirty="0" smtClean="0"/>
              <a:t>Tools to get the work done.  Don’t reinvent the wheel.</a:t>
            </a:r>
            <a:endParaRPr lang="en-US" dirty="0"/>
          </a:p>
        </p:txBody>
      </p:sp>
    </p:spTree>
    <p:extLst>
      <p:ext uri="{BB962C8B-B14F-4D97-AF65-F5344CB8AC3E}">
        <p14:creationId xmlns:p14="http://schemas.microsoft.com/office/powerpoint/2010/main" val="8634171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Languages</a:t>
            </a:r>
            <a:endParaRPr lang="en-US" dirty="0"/>
          </a:p>
        </p:txBody>
      </p:sp>
      <p:sp>
        <p:nvSpPr>
          <p:cNvPr id="5" name="Content Placeholder 4"/>
          <p:cNvSpPr>
            <a:spLocks noGrp="1"/>
          </p:cNvSpPr>
          <p:nvPr>
            <p:ph idx="1"/>
          </p:nvPr>
        </p:nvSpPr>
        <p:spPr/>
        <p:txBody>
          <a:bodyPr/>
          <a:lstStyle/>
          <a:p>
            <a:r>
              <a:rPr lang="en-US" dirty="0"/>
              <a:t>Python </a:t>
            </a:r>
            <a:r>
              <a:rPr lang="en-US" dirty="0" smtClean="0"/>
              <a:t>–</a:t>
            </a:r>
            <a:r>
              <a:rPr lang="en-US" dirty="0" err="1" smtClean="0">
                <a:solidFill>
                  <a:srgbClr val="7F7F7F"/>
                </a:solidFill>
              </a:rPr>
              <a:t>python.org</a:t>
            </a:r>
            <a:endParaRPr lang="en-US" dirty="0" smtClean="0">
              <a:solidFill>
                <a:srgbClr val="7F7F7F"/>
              </a:solidFill>
            </a:endParaRPr>
          </a:p>
          <a:p>
            <a:r>
              <a:rPr lang="en-US" dirty="0" err="1" smtClean="0"/>
              <a:t>IPython</a:t>
            </a:r>
            <a:r>
              <a:rPr lang="en-US" dirty="0" smtClean="0"/>
              <a:t> – </a:t>
            </a:r>
            <a:r>
              <a:rPr lang="en-US" dirty="0" err="1" smtClean="0">
                <a:solidFill>
                  <a:srgbClr val="7F7F7F"/>
                </a:solidFill>
              </a:rPr>
              <a:t>ipython.org</a:t>
            </a:r>
            <a:endParaRPr lang="en-US" dirty="0" smtClean="0">
              <a:solidFill>
                <a:srgbClr val="7F7F7F"/>
              </a:solidFill>
            </a:endParaRPr>
          </a:p>
        </p:txBody>
      </p:sp>
      <p:pic>
        <p:nvPicPr>
          <p:cNvPr id="2" name="Picture 1"/>
          <p:cNvPicPr>
            <a:picLocks noChangeAspect="1"/>
          </p:cNvPicPr>
          <p:nvPr/>
        </p:nvPicPr>
        <p:blipFill>
          <a:blip r:embed="rId2"/>
          <a:stretch>
            <a:fillRect/>
          </a:stretch>
        </p:blipFill>
        <p:spPr>
          <a:xfrm>
            <a:off x="5707587" y="1985649"/>
            <a:ext cx="2751718" cy="947687"/>
          </a:xfrm>
          <a:prstGeom prst="rect">
            <a:avLst/>
          </a:prstGeom>
        </p:spPr>
      </p:pic>
      <p:pic>
        <p:nvPicPr>
          <p:cNvPr id="3" name="Picture 2"/>
          <p:cNvPicPr>
            <a:picLocks noChangeAspect="1"/>
          </p:cNvPicPr>
          <p:nvPr/>
        </p:nvPicPr>
        <p:blipFill>
          <a:blip r:embed="rId3"/>
          <a:stretch>
            <a:fillRect/>
          </a:stretch>
        </p:blipFill>
        <p:spPr>
          <a:xfrm>
            <a:off x="1779910" y="2908300"/>
            <a:ext cx="5518545" cy="852205"/>
          </a:xfrm>
          <a:prstGeom prst="rect">
            <a:avLst/>
          </a:prstGeom>
        </p:spPr>
      </p:pic>
      <p:pic>
        <p:nvPicPr>
          <p:cNvPr id="6" name="Picture 5"/>
          <p:cNvPicPr>
            <a:picLocks noChangeAspect="1"/>
          </p:cNvPicPr>
          <p:nvPr/>
        </p:nvPicPr>
        <p:blipFill>
          <a:blip r:embed="rId4"/>
          <a:stretch>
            <a:fillRect/>
          </a:stretch>
        </p:blipFill>
        <p:spPr>
          <a:xfrm>
            <a:off x="2128783" y="3760506"/>
            <a:ext cx="4549430" cy="2538694"/>
          </a:xfrm>
          <a:prstGeom prst="rect">
            <a:avLst/>
          </a:prstGeom>
        </p:spPr>
      </p:pic>
    </p:spTree>
    <p:extLst>
      <p:ext uri="{BB962C8B-B14F-4D97-AF65-F5344CB8AC3E}">
        <p14:creationId xmlns:p14="http://schemas.microsoft.com/office/powerpoint/2010/main" val="30688184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Languages</a:t>
            </a:r>
            <a:endParaRPr lang="en-US" dirty="0"/>
          </a:p>
        </p:txBody>
      </p:sp>
      <p:sp>
        <p:nvSpPr>
          <p:cNvPr id="5" name="Content Placeholder 4"/>
          <p:cNvSpPr>
            <a:spLocks noGrp="1"/>
          </p:cNvSpPr>
          <p:nvPr>
            <p:ph idx="1"/>
          </p:nvPr>
        </p:nvSpPr>
        <p:spPr/>
        <p:txBody>
          <a:bodyPr/>
          <a:lstStyle/>
          <a:p>
            <a:r>
              <a:rPr lang="en-US" dirty="0"/>
              <a:t>R - </a:t>
            </a:r>
            <a:r>
              <a:rPr lang="en-US" dirty="0" err="1" smtClean="0">
                <a:solidFill>
                  <a:srgbClr val="7F7F7F"/>
                </a:solidFill>
                <a:latin typeface="Consolas"/>
                <a:cs typeface="Consolas"/>
              </a:rPr>
              <a:t>www.r</a:t>
            </a:r>
            <a:r>
              <a:rPr lang="en-US" dirty="0" err="1">
                <a:solidFill>
                  <a:srgbClr val="7F7F7F"/>
                </a:solidFill>
                <a:latin typeface="Consolas"/>
                <a:cs typeface="Consolas"/>
              </a:rPr>
              <a:t>-</a:t>
            </a:r>
            <a:r>
              <a:rPr lang="en-US" dirty="0" err="1" smtClean="0">
                <a:solidFill>
                  <a:srgbClr val="7F7F7F"/>
                </a:solidFill>
                <a:latin typeface="Consolas"/>
                <a:cs typeface="Consolas"/>
              </a:rPr>
              <a:t>project.org</a:t>
            </a:r>
            <a:endParaRPr lang="en-US" dirty="0" smtClean="0">
              <a:solidFill>
                <a:srgbClr val="7F7F7F"/>
              </a:solidFill>
              <a:latin typeface="Consolas"/>
              <a:cs typeface="Consolas"/>
            </a:endParaRPr>
          </a:p>
          <a:p>
            <a:r>
              <a:rPr lang="en-US" dirty="0" smtClean="0"/>
              <a:t>R </a:t>
            </a:r>
            <a:r>
              <a:rPr lang="en-US" dirty="0"/>
              <a:t>Studio - </a:t>
            </a:r>
            <a:r>
              <a:rPr lang="en-US" dirty="0" err="1" smtClean="0">
                <a:solidFill>
                  <a:srgbClr val="7F7F7F"/>
                </a:solidFill>
                <a:latin typeface="Consolas"/>
                <a:cs typeface="Consolas"/>
              </a:rPr>
              <a:t>www.rstudio.com</a:t>
            </a:r>
            <a:endParaRPr lang="en-US" dirty="0" smtClean="0">
              <a:solidFill>
                <a:srgbClr val="7F7F7F"/>
              </a:solidFill>
              <a:latin typeface="Consolas"/>
              <a:cs typeface="Consolas"/>
            </a:endParaRPr>
          </a:p>
        </p:txBody>
      </p:sp>
      <p:pic>
        <p:nvPicPr>
          <p:cNvPr id="2" name="Picture 1"/>
          <p:cNvPicPr>
            <a:picLocks noChangeAspect="1"/>
          </p:cNvPicPr>
          <p:nvPr/>
        </p:nvPicPr>
        <p:blipFill>
          <a:blip r:embed="rId2"/>
          <a:stretch>
            <a:fillRect/>
          </a:stretch>
        </p:blipFill>
        <p:spPr>
          <a:xfrm>
            <a:off x="7150507" y="3250240"/>
            <a:ext cx="1442213" cy="1199858"/>
          </a:xfrm>
          <a:prstGeom prst="rect">
            <a:avLst/>
          </a:prstGeom>
        </p:spPr>
      </p:pic>
      <p:pic>
        <p:nvPicPr>
          <p:cNvPr id="3" name="Picture 2"/>
          <p:cNvPicPr>
            <a:picLocks noChangeAspect="1"/>
          </p:cNvPicPr>
          <p:nvPr/>
        </p:nvPicPr>
        <p:blipFill>
          <a:blip r:embed="rId3"/>
          <a:stretch>
            <a:fillRect/>
          </a:stretch>
        </p:blipFill>
        <p:spPr>
          <a:xfrm>
            <a:off x="7081420" y="1912821"/>
            <a:ext cx="1511300" cy="1104900"/>
          </a:xfrm>
          <a:prstGeom prst="rect">
            <a:avLst/>
          </a:prstGeom>
        </p:spPr>
      </p:pic>
      <p:pic>
        <p:nvPicPr>
          <p:cNvPr id="6" name="Picture 5"/>
          <p:cNvPicPr>
            <a:picLocks noChangeAspect="1"/>
          </p:cNvPicPr>
          <p:nvPr/>
        </p:nvPicPr>
        <p:blipFill>
          <a:blip r:embed="rId4"/>
          <a:stretch>
            <a:fillRect/>
          </a:stretch>
        </p:blipFill>
        <p:spPr>
          <a:xfrm>
            <a:off x="838200" y="3086174"/>
            <a:ext cx="4791419" cy="3154351"/>
          </a:xfrm>
          <a:prstGeom prst="rect">
            <a:avLst/>
          </a:prstGeom>
        </p:spPr>
      </p:pic>
    </p:spTree>
    <p:extLst>
      <p:ext uri="{BB962C8B-B14F-4D97-AF65-F5344CB8AC3E}">
        <p14:creationId xmlns:p14="http://schemas.microsoft.com/office/powerpoint/2010/main" val="5698835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Languages</a:t>
            </a:r>
            <a:endParaRPr lang="en-US" dirty="0"/>
          </a:p>
        </p:txBody>
      </p:sp>
      <p:sp>
        <p:nvSpPr>
          <p:cNvPr id="5" name="Content Placeholder 4"/>
          <p:cNvSpPr>
            <a:spLocks noGrp="1"/>
          </p:cNvSpPr>
          <p:nvPr>
            <p:ph idx="1"/>
          </p:nvPr>
        </p:nvSpPr>
        <p:spPr/>
        <p:txBody>
          <a:bodyPr/>
          <a:lstStyle/>
          <a:p>
            <a:r>
              <a:rPr lang="en-US" dirty="0"/>
              <a:t>Julia – </a:t>
            </a:r>
            <a:r>
              <a:rPr lang="en-US" dirty="0" err="1" smtClean="0">
                <a:solidFill>
                  <a:srgbClr val="7F7F7F"/>
                </a:solidFill>
                <a:latin typeface="Consolas"/>
                <a:cs typeface="Consolas"/>
              </a:rPr>
              <a:t>julialang.org</a:t>
            </a:r>
            <a:endParaRPr lang="en-US" dirty="0" smtClean="0">
              <a:solidFill>
                <a:srgbClr val="7F7F7F"/>
              </a:solidFill>
              <a:latin typeface="Consolas"/>
              <a:cs typeface="Consolas"/>
            </a:endParaRPr>
          </a:p>
          <a:p>
            <a:pPr lvl="1"/>
            <a:r>
              <a:rPr lang="en-US" dirty="0" smtClean="0"/>
              <a:t>Very fast numeric operations</a:t>
            </a:r>
          </a:p>
          <a:p>
            <a:pPr lvl="1"/>
            <a:r>
              <a:rPr lang="en-US" dirty="0" smtClean="0"/>
              <a:t>Close to FORTRAN in speed</a:t>
            </a:r>
          </a:p>
          <a:p>
            <a:pPr lvl="1"/>
            <a:r>
              <a:rPr lang="en-US" dirty="0" smtClean="0"/>
              <a:t>Designed for parallelism</a:t>
            </a:r>
          </a:p>
          <a:p>
            <a:pPr lvl="1"/>
            <a:r>
              <a:rPr lang="en-US" dirty="0" err="1" smtClean="0"/>
              <a:t>IJulia</a:t>
            </a:r>
            <a:r>
              <a:rPr lang="en-US" dirty="0" smtClean="0"/>
              <a:t> works with </a:t>
            </a:r>
            <a:r>
              <a:rPr lang="en-US" dirty="0" err="1" smtClean="0"/>
              <a:t>IPython</a:t>
            </a:r>
            <a:endParaRPr lang="en-US" dirty="0" smtClean="0"/>
          </a:p>
          <a:p>
            <a:endParaRPr lang="en-US" dirty="0" smtClean="0"/>
          </a:p>
          <a:p>
            <a:r>
              <a:rPr lang="en-US" dirty="0" err="1" smtClean="0"/>
              <a:t>Javascript</a:t>
            </a:r>
            <a:endParaRPr lang="en-US" dirty="0" smtClean="0"/>
          </a:p>
          <a:p>
            <a:pPr lvl="1"/>
            <a:r>
              <a:rPr lang="en-US" dirty="0" err="1"/>
              <a:t>j</a:t>
            </a:r>
            <a:r>
              <a:rPr lang="en-US" dirty="0" err="1" smtClean="0"/>
              <a:t>query</a:t>
            </a:r>
            <a:endParaRPr lang="en-US" dirty="0" smtClean="0"/>
          </a:p>
          <a:p>
            <a:pPr lvl="1"/>
            <a:endParaRPr lang="en-US" dirty="0" smtClean="0"/>
          </a:p>
        </p:txBody>
      </p:sp>
      <p:pic>
        <p:nvPicPr>
          <p:cNvPr id="2" name="Picture 1"/>
          <p:cNvPicPr>
            <a:picLocks noChangeAspect="1"/>
          </p:cNvPicPr>
          <p:nvPr/>
        </p:nvPicPr>
        <p:blipFill>
          <a:blip r:embed="rId2"/>
          <a:stretch>
            <a:fillRect/>
          </a:stretch>
        </p:blipFill>
        <p:spPr>
          <a:xfrm>
            <a:off x="5511800" y="1879237"/>
            <a:ext cx="2794000" cy="1943100"/>
          </a:xfrm>
          <a:prstGeom prst="rect">
            <a:avLst/>
          </a:prstGeom>
        </p:spPr>
      </p:pic>
    </p:spTree>
    <p:extLst>
      <p:ext uri="{BB962C8B-B14F-4D97-AF65-F5344CB8AC3E}">
        <p14:creationId xmlns:p14="http://schemas.microsoft.com/office/powerpoint/2010/main" val="30688184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for Excel	</a:t>
            </a:r>
            <a:endParaRPr lang="en-US" dirty="0"/>
          </a:p>
        </p:txBody>
      </p:sp>
      <p:sp>
        <p:nvSpPr>
          <p:cNvPr id="3" name="Content Placeholder 2"/>
          <p:cNvSpPr>
            <a:spLocks noGrp="1"/>
          </p:cNvSpPr>
          <p:nvPr>
            <p:ph idx="1"/>
          </p:nvPr>
        </p:nvSpPr>
        <p:spPr/>
        <p:txBody>
          <a:bodyPr/>
          <a:lstStyle/>
          <a:p>
            <a:r>
              <a:rPr lang="en-US" dirty="0" smtClean="0"/>
              <a:t>It is everywhere</a:t>
            </a:r>
          </a:p>
          <a:p>
            <a:r>
              <a:rPr lang="en-US" dirty="0" smtClean="0"/>
              <a:t>Python Libraries:</a:t>
            </a:r>
          </a:p>
          <a:p>
            <a:pPr lvl="1"/>
            <a:r>
              <a:rPr lang="en-US" dirty="0" err="1" smtClean="0"/>
              <a:t>xlrd</a:t>
            </a:r>
            <a:endParaRPr lang="en-US" dirty="0" smtClean="0"/>
          </a:p>
          <a:p>
            <a:pPr lvl="1"/>
            <a:r>
              <a:rPr lang="en-US" dirty="0" err="1" smtClean="0"/>
              <a:t>XlsxWriter</a:t>
            </a:r>
            <a:endParaRPr lang="en-US" dirty="0" smtClean="0"/>
          </a:p>
          <a:p>
            <a:r>
              <a:rPr lang="en-US" dirty="0" smtClean="0"/>
              <a:t>Apache Project – Office Open XML file formats</a:t>
            </a:r>
          </a:p>
          <a:p>
            <a:pPr lvl="1"/>
            <a:r>
              <a:rPr lang="en-US" dirty="0">
                <a:solidFill>
                  <a:srgbClr val="7F7F7F"/>
                </a:solidFill>
                <a:latin typeface="Consolas"/>
                <a:cs typeface="Consolas"/>
              </a:rPr>
              <a:t>http://poi.apache.org</a:t>
            </a:r>
            <a:r>
              <a:rPr lang="en-US" dirty="0" smtClean="0">
                <a:solidFill>
                  <a:srgbClr val="7F7F7F"/>
                </a:solidFill>
                <a:latin typeface="Consolas"/>
                <a:cs typeface="Consolas"/>
              </a:rPr>
              <a:t>/</a:t>
            </a:r>
          </a:p>
          <a:p>
            <a:pPr lvl="2"/>
            <a:r>
              <a:rPr lang="en-US" dirty="0" smtClean="0"/>
              <a:t>Excel</a:t>
            </a:r>
          </a:p>
          <a:p>
            <a:pPr lvl="2"/>
            <a:r>
              <a:rPr lang="en-US" dirty="0" smtClean="0"/>
              <a:t>Word</a:t>
            </a:r>
          </a:p>
          <a:p>
            <a:pPr lvl="2"/>
            <a:r>
              <a:rPr lang="en-US" dirty="0" smtClean="0"/>
              <a:t>PowerPoint</a:t>
            </a:r>
            <a:endParaRPr lang="en-US" dirty="0"/>
          </a:p>
        </p:txBody>
      </p:sp>
    </p:spTree>
    <p:extLst>
      <p:ext uri="{BB962C8B-B14F-4D97-AF65-F5344CB8AC3E}">
        <p14:creationId xmlns:p14="http://schemas.microsoft.com/office/powerpoint/2010/main" val="1725651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a:t>
            </a:r>
            <a:endParaRPr lang="en-US" dirty="0"/>
          </a:p>
        </p:txBody>
      </p:sp>
      <p:sp>
        <p:nvSpPr>
          <p:cNvPr id="3" name="Content Placeholder 2"/>
          <p:cNvSpPr>
            <a:spLocks noGrp="1"/>
          </p:cNvSpPr>
          <p:nvPr>
            <p:ph idx="1"/>
          </p:nvPr>
        </p:nvSpPr>
        <p:spPr>
          <a:xfrm>
            <a:off x="838200" y="2038388"/>
            <a:ext cx="7467600" cy="4184612"/>
          </a:xfrm>
        </p:spPr>
        <p:txBody>
          <a:bodyPr>
            <a:normAutofit/>
          </a:bodyPr>
          <a:lstStyle/>
          <a:p>
            <a:r>
              <a:rPr lang="en-US" dirty="0" err="1" smtClean="0"/>
              <a:t>SciPy</a:t>
            </a:r>
            <a:endParaRPr lang="en-US" dirty="0"/>
          </a:p>
          <a:p>
            <a:pPr lvl="1"/>
            <a:r>
              <a:rPr lang="en-US" dirty="0" err="1" smtClean="0">
                <a:solidFill>
                  <a:srgbClr val="7F7F7F"/>
                </a:solidFill>
                <a:latin typeface="Consolas"/>
                <a:cs typeface="Consolas"/>
              </a:rPr>
              <a:t>scipy.org</a:t>
            </a:r>
            <a:endParaRPr lang="en-US" dirty="0" smtClean="0">
              <a:solidFill>
                <a:srgbClr val="7F7F7F"/>
              </a:solidFill>
              <a:latin typeface="Consolas"/>
              <a:cs typeface="Consolas"/>
            </a:endParaRPr>
          </a:p>
          <a:p>
            <a:r>
              <a:rPr lang="en-US" dirty="0" err="1" smtClean="0"/>
              <a:t>NumPy</a:t>
            </a:r>
            <a:endParaRPr lang="en-US" dirty="0"/>
          </a:p>
          <a:p>
            <a:pPr lvl="1"/>
            <a:r>
              <a:rPr lang="en-US" dirty="0" err="1" smtClean="0">
                <a:solidFill>
                  <a:srgbClr val="7F7F7F"/>
                </a:solidFill>
                <a:latin typeface="Consolas"/>
                <a:cs typeface="Consolas"/>
              </a:rPr>
              <a:t>numpy.org</a:t>
            </a:r>
            <a:endParaRPr lang="en-US" dirty="0" smtClean="0">
              <a:solidFill>
                <a:srgbClr val="7F7F7F"/>
              </a:solidFill>
              <a:latin typeface="Consolas"/>
              <a:cs typeface="Consolas"/>
            </a:endParaRPr>
          </a:p>
          <a:p>
            <a:r>
              <a:rPr lang="en-US" dirty="0" smtClean="0"/>
              <a:t>Pandas - </a:t>
            </a:r>
            <a:r>
              <a:rPr lang="en-US" dirty="0"/>
              <a:t>Python data analysis </a:t>
            </a:r>
            <a:r>
              <a:rPr lang="en-US" dirty="0" smtClean="0"/>
              <a:t>library</a:t>
            </a:r>
          </a:p>
          <a:p>
            <a:pPr lvl="1"/>
            <a:r>
              <a:rPr lang="en-US" dirty="0" err="1" smtClean="0">
                <a:solidFill>
                  <a:srgbClr val="7F7F7F"/>
                </a:solidFill>
                <a:latin typeface="Consolas"/>
                <a:cs typeface="Consolas"/>
              </a:rPr>
              <a:t>pandas.pydata.org</a:t>
            </a: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endParaRPr lang="en-US" dirty="0"/>
          </a:p>
        </p:txBody>
      </p:sp>
      <p:pic>
        <p:nvPicPr>
          <p:cNvPr id="5" name="Picture 4"/>
          <p:cNvPicPr>
            <a:picLocks noChangeAspect="1"/>
          </p:cNvPicPr>
          <p:nvPr/>
        </p:nvPicPr>
        <p:blipFill>
          <a:blip r:embed="rId3"/>
          <a:stretch>
            <a:fillRect/>
          </a:stretch>
        </p:blipFill>
        <p:spPr>
          <a:xfrm>
            <a:off x="6230520" y="2933559"/>
            <a:ext cx="2362200" cy="800100"/>
          </a:xfrm>
          <a:prstGeom prst="rect">
            <a:avLst/>
          </a:prstGeom>
        </p:spPr>
      </p:pic>
      <p:pic>
        <p:nvPicPr>
          <p:cNvPr id="7" name="Picture 6"/>
          <p:cNvPicPr>
            <a:picLocks noChangeAspect="1"/>
          </p:cNvPicPr>
          <p:nvPr/>
        </p:nvPicPr>
        <p:blipFill>
          <a:blip r:embed="rId4"/>
          <a:stretch>
            <a:fillRect/>
          </a:stretch>
        </p:blipFill>
        <p:spPr>
          <a:xfrm>
            <a:off x="5925720" y="2038388"/>
            <a:ext cx="2667000" cy="762000"/>
          </a:xfrm>
          <a:prstGeom prst="rect">
            <a:avLst/>
          </a:prstGeom>
        </p:spPr>
      </p:pic>
      <p:pic>
        <p:nvPicPr>
          <p:cNvPr id="8" name="Picture 7"/>
          <p:cNvPicPr>
            <a:picLocks noChangeAspect="1"/>
          </p:cNvPicPr>
          <p:nvPr/>
        </p:nvPicPr>
        <p:blipFill>
          <a:blip r:embed="rId5"/>
          <a:stretch>
            <a:fillRect/>
          </a:stretch>
        </p:blipFill>
        <p:spPr>
          <a:xfrm>
            <a:off x="4465630" y="4409783"/>
            <a:ext cx="4127090" cy="849695"/>
          </a:xfrm>
          <a:prstGeom prst="rect">
            <a:avLst/>
          </a:prstGeom>
        </p:spPr>
      </p:pic>
    </p:spTree>
    <p:extLst>
      <p:ext uri="{BB962C8B-B14F-4D97-AF65-F5344CB8AC3E}">
        <p14:creationId xmlns:p14="http://schemas.microsoft.com/office/powerpoint/2010/main" val="2390717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a:t>
            </a:r>
            <a:endParaRPr lang="en-US" dirty="0"/>
          </a:p>
        </p:txBody>
      </p:sp>
      <p:sp>
        <p:nvSpPr>
          <p:cNvPr id="3" name="Content Placeholder 2"/>
          <p:cNvSpPr>
            <a:spLocks noGrp="1"/>
          </p:cNvSpPr>
          <p:nvPr>
            <p:ph idx="1"/>
          </p:nvPr>
        </p:nvSpPr>
        <p:spPr>
          <a:xfrm>
            <a:off x="838200" y="2038388"/>
            <a:ext cx="7467600" cy="4184612"/>
          </a:xfrm>
        </p:spPr>
        <p:txBody>
          <a:bodyPr>
            <a:normAutofit/>
          </a:bodyPr>
          <a:lstStyle/>
          <a:p>
            <a:r>
              <a:rPr lang="en-US" dirty="0" err="1"/>
              <a:t>l</a:t>
            </a:r>
            <a:r>
              <a:rPr lang="en-US" dirty="0" err="1" smtClean="0"/>
              <a:t>xml</a:t>
            </a:r>
            <a:endParaRPr lang="en-US" dirty="0"/>
          </a:p>
          <a:p>
            <a:pPr lvl="1"/>
            <a:r>
              <a:rPr lang="en-US" dirty="0" err="1" smtClean="0">
                <a:solidFill>
                  <a:srgbClr val="7F7F7F"/>
                </a:solidFill>
                <a:latin typeface="Consolas"/>
                <a:cs typeface="Consolas"/>
              </a:rPr>
              <a:t>lxml.de</a:t>
            </a:r>
            <a:endParaRPr lang="en-US" dirty="0" smtClean="0">
              <a:solidFill>
                <a:srgbClr val="7F7F7F"/>
              </a:solidFill>
              <a:latin typeface="Consolas"/>
              <a:cs typeface="Consolas"/>
            </a:endParaRPr>
          </a:p>
          <a:p>
            <a:r>
              <a:rPr lang="en-US" dirty="0" err="1"/>
              <a:t>p</a:t>
            </a:r>
            <a:r>
              <a:rPr lang="en-US" dirty="0" err="1" smtClean="0"/>
              <a:t>ymongo</a:t>
            </a:r>
            <a:endParaRPr lang="en-US" dirty="0"/>
          </a:p>
          <a:p>
            <a:pPr lvl="1"/>
            <a:r>
              <a:rPr lang="en-US" dirty="0" err="1" smtClean="0">
                <a:solidFill>
                  <a:srgbClr val="7F7F7F"/>
                </a:solidFill>
                <a:latin typeface="Consolas"/>
                <a:cs typeface="Consolas"/>
              </a:rPr>
              <a:t>pypi.python.org</a:t>
            </a:r>
            <a:r>
              <a:rPr lang="en-US" dirty="0">
                <a:solidFill>
                  <a:srgbClr val="7F7F7F"/>
                </a:solidFill>
                <a:latin typeface="Consolas"/>
                <a:cs typeface="Consolas"/>
              </a:rPr>
              <a:t>/</a:t>
            </a:r>
            <a:r>
              <a:rPr lang="en-US" dirty="0" err="1">
                <a:solidFill>
                  <a:srgbClr val="7F7F7F"/>
                </a:solidFill>
                <a:latin typeface="Consolas"/>
                <a:cs typeface="Consolas"/>
              </a:rPr>
              <a:t>pypi</a:t>
            </a:r>
            <a:r>
              <a:rPr lang="en-US" dirty="0">
                <a:solidFill>
                  <a:srgbClr val="7F7F7F"/>
                </a:solidFill>
                <a:latin typeface="Consolas"/>
                <a:cs typeface="Consolas"/>
              </a:rPr>
              <a:t>/</a:t>
            </a:r>
            <a:r>
              <a:rPr lang="en-US" dirty="0" err="1">
                <a:solidFill>
                  <a:srgbClr val="7F7F7F"/>
                </a:solidFill>
                <a:latin typeface="Consolas"/>
                <a:cs typeface="Consolas"/>
              </a:rPr>
              <a:t>pymongo</a:t>
            </a:r>
            <a:r>
              <a:rPr lang="en-US" dirty="0">
                <a:solidFill>
                  <a:srgbClr val="7F7F7F"/>
                </a:solidFill>
                <a:latin typeface="Consolas"/>
                <a:cs typeface="Consolas"/>
              </a:rPr>
              <a:t>/</a:t>
            </a:r>
            <a:endParaRPr lang="en-US" dirty="0" smtClean="0">
              <a:solidFill>
                <a:srgbClr val="7F7F7F"/>
              </a:solidFill>
              <a:latin typeface="Consolas"/>
              <a:cs typeface="Consolas"/>
            </a:endParaRPr>
          </a:p>
          <a:p>
            <a:r>
              <a:rPr lang="en-US" dirty="0" err="1" smtClean="0"/>
              <a:t>pika</a:t>
            </a:r>
            <a:r>
              <a:rPr lang="en-US" dirty="0" smtClean="0"/>
              <a:t> – AMQP</a:t>
            </a:r>
            <a:endParaRPr lang="en-US" dirty="0"/>
          </a:p>
          <a:p>
            <a:pPr lvl="1"/>
            <a:r>
              <a:rPr lang="en-US" dirty="0" err="1" smtClean="0">
                <a:solidFill>
                  <a:srgbClr val="7F7F7F"/>
                </a:solidFill>
                <a:latin typeface="Consolas"/>
                <a:cs typeface="Consolas"/>
              </a:rPr>
              <a:t>pypi.python.org</a:t>
            </a:r>
            <a:r>
              <a:rPr lang="en-US" dirty="0">
                <a:solidFill>
                  <a:srgbClr val="7F7F7F"/>
                </a:solidFill>
                <a:latin typeface="Consolas"/>
                <a:cs typeface="Consolas"/>
              </a:rPr>
              <a:t>/pypi/</a:t>
            </a:r>
            <a:r>
              <a:rPr lang="en-US" dirty="0" smtClean="0">
                <a:solidFill>
                  <a:srgbClr val="7F7F7F"/>
                </a:solidFill>
                <a:latin typeface="Consolas"/>
                <a:cs typeface="Consolas"/>
              </a:rPr>
              <a:t>pika</a:t>
            </a:r>
          </a:p>
          <a:p>
            <a:r>
              <a:rPr lang="en-US" dirty="0"/>
              <a:t>n</a:t>
            </a:r>
            <a:r>
              <a:rPr lang="en-US" dirty="0" smtClean="0"/>
              <a:t>ose – unit test framework extension</a:t>
            </a:r>
          </a:p>
          <a:p>
            <a:pPr lvl="1"/>
            <a:r>
              <a:rPr lang="en-US" dirty="0" err="1" smtClean="0">
                <a:solidFill>
                  <a:srgbClr val="7F7F7F"/>
                </a:solidFill>
                <a:latin typeface="Consolas"/>
                <a:cs typeface="Consolas"/>
              </a:rPr>
              <a:t>nose.readthedocs.org</a:t>
            </a:r>
            <a:endParaRPr lang="en-US" dirty="0" smtClean="0">
              <a:solidFill>
                <a:srgbClr val="7F7F7F"/>
              </a:solidFill>
              <a:latin typeface="Consolas"/>
              <a:cs typeface="Consolas"/>
            </a:endParaRPr>
          </a:p>
          <a:p>
            <a:endParaRPr lang="en-US" dirty="0" smtClean="0"/>
          </a:p>
          <a:p>
            <a:endParaRPr lang="en-US" dirty="0"/>
          </a:p>
        </p:txBody>
      </p:sp>
      <p:pic>
        <p:nvPicPr>
          <p:cNvPr id="4" name="Picture 3"/>
          <p:cNvPicPr>
            <a:picLocks noChangeAspect="1"/>
          </p:cNvPicPr>
          <p:nvPr/>
        </p:nvPicPr>
        <p:blipFill>
          <a:blip r:embed="rId3"/>
          <a:stretch>
            <a:fillRect/>
          </a:stretch>
        </p:blipFill>
        <p:spPr>
          <a:xfrm>
            <a:off x="6184900" y="1879237"/>
            <a:ext cx="2120900" cy="1206500"/>
          </a:xfrm>
          <a:prstGeom prst="rect">
            <a:avLst/>
          </a:prstGeom>
        </p:spPr>
      </p:pic>
    </p:spTree>
    <p:extLst>
      <p:ext uri="{BB962C8B-B14F-4D97-AF65-F5344CB8AC3E}">
        <p14:creationId xmlns:p14="http://schemas.microsoft.com/office/powerpoint/2010/main" val="137503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sp>
        <p:nvSpPr>
          <p:cNvPr id="3" name="Content Placeholder 2"/>
          <p:cNvSpPr>
            <a:spLocks noGrp="1"/>
          </p:cNvSpPr>
          <p:nvPr>
            <p:ph idx="1"/>
          </p:nvPr>
        </p:nvSpPr>
        <p:spPr>
          <a:xfrm>
            <a:off x="551280" y="1879236"/>
            <a:ext cx="8041440" cy="4110489"/>
          </a:xfrm>
        </p:spPr>
        <p:txBody>
          <a:bodyPr numCol="2">
            <a:normAutofit/>
          </a:bodyPr>
          <a:lstStyle/>
          <a:p>
            <a:r>
              <a:rPr lang="en-US" sz="3200" dirty="0" smtClean="0"/>
              <a:t>Turns out, that’s a good question!</a:t>
            </a:r>
          </a:p>
          <a:p>
            <a:r>
              <a:rPr lang="en-US" sz="3200" dirty="0" smtClean="0"/>
              <a:t>Skills</a:t>
            </a:r>
          </a:p>
          <a:p>
            <a:r>
              <a:rPr lang="en-US" sz="3200" dirty="0" smtClean="0"/>
              <a:t>Sourcing</a:t>
            </a:r>
          </a:p>
          <a:p>
            <a:r>
              <a:rPr lang="en-US" sz="3200" dirty="0" smtClean="0"/>
              <a:t>Extract, Transform and Load</a:t>
            </a:r>
          </a:p>
          <a:p>
            <a:r>
              <a:rPr lang="en-US" sz="3200" dirty="0" smtClean="0"/>
              <a:t>Databases</a:t>
            </a:r>
          </a:p>
          <a:p>
            <a:r>
              <a:rPr lang="en-US" sz="3200" dirty="0" smtClean="0"/>
              <a:t>Languages and Libraries</a:t>
            </a:r>
          </a:p>
          <a:p>
            <a:r>
              <a:rPr lang="en-US" sz="3200" dirty="0" smtClean="0"/>
              <a:t>Business Knowledge</a:t>
            </a:r>
          </a:p>
          <a:p>
            <a:r>
              <a:rPr lang="en-US" sz="3200" dirty="0" smtClean="0"/>
              <a:t>Visualization</a:t>
            </a:r>
          </a:p>
          <a:p>
            <a:r>
              <a:rPr lang="en-US" sz="3200" dirty="0" smtClean="0"/>
              <a:t>What now?</a:t>
            </a:r>
            <a:endParaRPr lang="en-US" sz="3200" dirty="0"/>
          </a:p>
        </p:txBody>
      </p:sp>
    </p:spTree>
    <p:extLst>
      <p:ext uri="{BB962C8B-B14F-4D97-AF65-F5344CB8AC3E}">
        <p14:creationId xmlns:p14="http://schemas.microsoft.com/office/powerpoint/2010/main" val="3718763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
            </a:r>
            <a:r>
              <a:rPr lang="en-US" dirty="0" err="1" smtClean="0"/>
              <a:t>cikit-learn.org</a:t>
            </a:r>
            <a:endParaRPr lang="en-US" dirty="0"/>
          </a:p>
        </p:txBody>
      </p:sp>
      <p:sp>
        <p:nvSpPr>
          <p:cNvPr id="3" name="Content Placeholder 2"/>
          <p:cNvSpPr>
            <a:spLocks noGrp="1"/>
          </p:cNvSpPr>
          <p:nvPr>
            <p:ph idx="1"/>
          </p:nvPr>
        </p:nvSpPr>
        <p:spPr>
          <a:xfrm>
            <a:off x="838200" y="2038388"/>
            <a:ext cx="7467600" cy="3951337"/>
          </a:xfrm>
        </p:spPr>
        <p:txBody>
          <a:bodyPr>
            <a:normAutofit/>
          </a:bodyPr>
          <a:lstStyle/>
          <a:p>
            <a:r>
              <a:rPr lang="en-US" dirty="0" smtClean="0"/>
              <a:t>Machine Learning</a:t>
            </a:r>
          </a:p>
          <a:p>
            <a:pPr lvl="1"/>
            <a:r>
              <a:rPr lang="en-US" dirty="0" smtClean="0"/>
              <a:t>Clustering</a:t>
            </a:r>
          </a:p>
          <a:p>
            <a:pPr lvl="1"/>
            <a:r>
              <a:rPr lang="en-US" dirty="0" smtClean="0"/>
              <a:t>Classification</a:t>
            </a:r>
          </a:p>
          <a:p>
            <a:r>
              <a:rPr lang="en-US" dirty="0" smtClean="0"/>
              <a:t>Data Mining</a:t>
            </a:r>
          </a:p>
          <a:p>
            <a:pPr marL="0" indent="0">
              <a:buNone/>
            </a:pPr>
            <a:endParaRPr lang="en-US" dirty="0"/>
          </a:p>
        </p:txBody>
      </p:sp>
      <p:pic>
        <p:nvPicPr>
          <p:cNvPr id="5" name="Picture 4"/>
          <p:cNvPicPr>
            <a:picLocks noChangeAspect="1"/>
          </p:cNvPicPr>
          <p:nvPr/>
        </p:nvPicPr>
        <p:blipFill>
          <a:blip r:embed="rId2"/>
          <a:stretch>
            <a:fillRect/>
          </a:stretch>
        </p:blipFill>
        <p:spPr>
          <a:xfrm>
            <a:off x="5981700" y="2045745"/>
            <a:ext cx="2324100" cy="762000"/>
          </a:xfrm>
          <a:prstGeom prst="rect">
            <a:avLst/>
          </a:prstGeom>
        </p:spPr>
      </p:pic>
      <p:pic>
        <p:nvPicPr>
          <p:cNvPr id="6" name="Picture 5"/>
          <p:cNvPicPr>
            <a:picLocks noChangeAspect="1"/>
          </p:cNvPicPr>
          <p:nvPr/>
        </p:nvPicPr>
        <p:blipFill>
          <a:blip r:embed="rId3"/>
          <a:stretch>
            <a:fillRect/>
          </a:stretch>
        </p:blipFill>
        <p:spPr>
          <a:xfrm>
            <a:off x="838200" y="3881525"/>
            <a:ext cx="4800600" cy="2108200"/>
          </a:xfrm>
          <a:prstGeom prst="rect">
            <a:avLst/>
          </a:prstGeom>
        </p:spPr>
      </p:pic>
    </p:spTree>
    <p:extLst>
      <p:ext uri="{BB962C8B-B14F-4D97-AF65-F5344CB8AC3E}">
        <p14:creationId xmlns:p14="http://schemas.microsoft.com/office/powerpoint/2010/main" val="2748922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sp>
        <p:nvSpPr>
          <p:cNvPr id="3" name="Content Placeholder 2"/>
          <p:cNvSpPr>
            <a:spLocks noGrp="1"/>
          </p:cNvSpPr>
          <p:nvPr>
            <p:ph idx="1"/>
          </p:nvPr>
        </p:nvSpPr>
        <p:spPr>
          <a:xfrm>
            <a:off x="838200" y="2038388"/>
            <a:ext cx="4782276" cy="3951337"/>
          </a:xfrm>
        </p:spPr>
        <p:txBody>
          <a:bodyPr>
            <a:normAutofit/>
          </a:bodyPr>
          <a:lstStyle/>
          <a:p>
            <a:r>
              <a:rPr lang="en-US" dirty="0" smtClean="0">
                <a:solidFill>
                  <a:schemeClr val="accent1"/>
                </a:solidFill>
              </a:rPr>
              <a:t>Anaconda</a:t>
            </a:r>
            <a:r>
              <a:rPr lang="en-US" dirty="0" smtClean="0"/>
              <a:t> </a:t>
            </a:r>
            <a:r>
              <a:rPr lang="en-US" dirty="0"/>
              <a:t>Scientific Python development environment</a:t>
            </a:r>
          </a:p>
          <a:p>
            <a:pPr lvl="1"/>
            <a:r>
              <a:rPr lang="en-US" dirty="0"/>
              <a:t>Getting </a:t>
            </a:r>
            <a:r>
              <a:rPr lang="en-US" dirty="0" err="1"/>
              <a:t>IPython</a:t>
            </a:r>
            <a:r>
              <a:rPr lang="en-US" dirty="0"/>
              <a:t> set up by hand is a pain—Anaconda is a must on Windows machines</a:t>
            </a:r>
            <a:r>
              <a:rPr lang="en-US" dirty="0" smtClean="0"/>
              <a:t>.</a:t>
            </a:r>
          </a:p>
          <a:p>
            <a:pPr lvl="1"/>
            <a:r>
              <a:rPr lang="en-US" sz="1800" dirty="0">
                <a:solidFill>
                  <a:srgbClr val="7F7F7F"/>
                </a:solidFill>
                <a:latin typeface="Consolas"/>
                <a:cs typeface="Consolas"/>
              </a:rPr>
              <a:t>https://store.continuum.io/cshop/anaconda</a:t>
            </a:r>
            <a:r>
              <a:rPr lang="en-US" sz="1800" dirty="0" smtClean="0">
                <a:solidFill>
                  <a:srgbClr val="7F7F7F"/>
                </a:solidFill>
                <a:latin typeface="Consolas"/>
                <a:cs typeface="Consolas"/>
              </a:rPr>
              <a:t>/</a:t>
            </a:r>
          </a:p>
          <a:p>
            <a:pPr lvl="1"/>
            <a:endParaRPr lang="en-US" dirty="0"/>
          </a:p>
          <a:p>
            <a:r>
              <a:rPr lang="en-US" dirty="0" smtClean="0">
                <a:solidFill>
                  <a:schemeClr val="accent1"/>
                </a:solidFill>
              </a:rPr>
              <a:t>wakari.io</a:t>
            </a:r>
            <a:r>
              <a:rPr lang="en-US" dirty="0" smtClean="0"/>
              <a:t> web </a:t>
            </a:r>
            <a:r>
              <a:rPr lang="en-US" dirty="0"/>
              <a:t>based Python data analysis</a:t>
            </a:r>
          </a:p>
          <a:p>
            <a:pPr marL="0" indent="0">
              <a:buNone/>
            </a:pPr>
            <a:endParaRPr lang="en-US" dirty="0"/>
          </a:p>
        </p:txBody>
      </p:sp>
      <p:pic>
        <p:nvPicPr>
          <p:cNvPr id="4" name="Picture 3"/>
          <p:cNvPicPr>
            <a:picLocks noChangeAspect="1"/>
          </p:cNvPicPr>
          <p:nvPr/>
        </p:nvPicPr>
        <p:blipFill>
          <a:blip r:embed="rId2"/>
          <a:stretch>
            <a:fillRect/>
          </a:stretch>
        </p:blipFill>
        <p:spPr>
          <a:xfrm>
            <a:off x="5792093" y="2038388"/>
            <a:ext cx="2908039" cy="1994935"/>
          </a:xfrm>
          <a:prstGeom prst="rect">
            <a:avLst/>
          </a:prstGeom>
        </p:spPr>
      </p:pic>
      <p:pic>
        <p:nvPicPr>
          <p:cNvPr id="5" name="Picture 4"/>
          <p:cNvPicPr>
            <a:picLocks noChangeAspect="1"/>
          </p:cNvPicPr>
          <p:nvPr/>
        </p:nvPicPr>
        <p:blipFill>
          <a:blip r:embed="rId3"/>
          <a:stretch>
            <a:fillRect/>
          </a:stretch>
        </p:blipFill>
        <p:spPr>
          <a:xfrm>
            <a:off x="6350968" y="4908611"/>
            <a:ext cx="1663700" cy="546100"/>
          </a:xfrm>
          <a:prstGeom prst="rect">
            <a:avLst/>
          </a:prstGeom>
        </p:spPr>
      </p:pic>
    </p:spTree>
    <p:extLst>
      <p:ext uri="{BB962C8B-B14F-4D97-AF65-F5344CB8AC3E}">
        <p14:creationId xmlns:p14="http://schemas.microsoft.com/office/powerpoint/2010/main" val="2816362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Tools</a:t>
            </a:r>
            <a:endParaRPr lang="en-US" dirty="0"/>
          </a:p>
        </p:txBody>
      </p:sp>
      <p:sp>
        <p:nvSpPr>
          <p:cNvPr id="3" name="Content Placeholder 2"/>
          <p:cNvSpPr>
            <a:spLocks noGrp="1"/>
          </p:cNvSpPr>
          <p:nvPr>
            <p:ph idx="1"/>
          </p:nvPr>
        </p:nvSpPr>
        <p:spPr/>
        <p:txBody>
          <a:bodyPr/>
          <a:lstStyle/>
          <a:p>
            <a:r>
              <a:rPr lang="en-US" dirty="0" err="1" smtClean="0"/>
              <a:t>Processing.org</a:t>
            </a:r>
            <a:endParaRPr lang="en-US" dirty="0" smtClean="0"/>
          </a:p>
          <a:p>
            <a:r>
              <a:rPr lang="en-US" dirty="0" smtClean="0"/>
              <a:t>Octave</a:t>
            </a:r>
          </a:p>
          <a:p>
            <a:pPr lvl="1"/>
            <a:r>
              <a:rPr lang="en-US" sz="2000" dirty="0" err="1" smtClean="0">
                <a:solidFill>
                  <a:srgbClr val="7F7F7F"/>
                </a:solidFill>
                <a:latin typeface="Consolas"/>
                <a:cs typeface="Consolas"/>
              </a:rPr>
              <a:t>www.gnu.org</a:t>
            </a:r>
            <a:r>
              <a:rPr lang="en-US" sz="2000" dirty="0">
                <a:solidFill>
                  <a:srgbClr val="7F7F7F"/>
                </a:solidFill>
                <a:latin typeface="Consolas"/>
                <a:cs typeface="Consolas"/>
              </a:rPr>
              <a:t>/software/octave/</a:t>
            </a:r>
          </a:p>
          <a:p>
            <a:endParaRPr lang="en-US" dirty="0"/>
          </a:p>
          <a:p>
            <a:endParaRPr lang="en-US" dirty="0"/>
          </a:p>
        </p:txBody>
      </p:sp>
      <p:pic>
        <p:nvPicPr>
          <p:cNvPr id="4" name="Picture 3"/>
          <p:cNvPicPr>
            <a:picLocks noChangeAspect="1"/>
          </p:cNvPicPr>
          <p:nvPr/>
        </p:nvPicPr>
        <p:blipFill>
          <a:blip r:embed="rId3"/>
          <a:stretch>
            <a:fillRect/>
          </a:stretch>
        </p:blipFill>
        <p:spPr>
          <a:xfrm>
            <a:off x="5511800" y="2038388"/>
            <a:ext cx="2794000" cy="622300"/>
          </a:xfrm>
          <a:prstGeom prst="rect">
            <a:avLst/>
          </a:prstGeom>
        </p:spPr>
      </p:pic>
      <p:pic>
        <p:nvPicPr>
          <p:cNvPr id="5" name="Picture 4"/>
          <p:cNvPicPr>
            <a:picLocks noChangeAspect="1"/>
          </p:cNvPicPr>
          <p:nvPr/>
        </p:nvPicPr>
        <p:blipFill>
          <a:blip r:embed="rId4"/>
          <a:stretch>
            <a:fillRect/>
          </a:stretch>
        </p:blipFill>
        <p:spPr>
          <a:xfrm>
            <a:off x="7239000" y="2800305"/>
            <a:ext cx="1066800" cy="1092200"/>
          </a:xfrm>
          <a:prstGeom prst="rect">
            <a:avLst/>
          </a:prstGeom>
        </p:spPr>
      </p:pic>
      <p:pic>
        <p:nvPicPr>
          <p:cNvPr id="6" name="Picture 5"/>
          <p:cNvPicPr>
            <a:picLocks noChangeAspect="1"/>
          </p:cNvPicPr>
          <p:nvPr/>
        </p:nvPicPr>
        <p:blipFill>
          <a:blip r:embed="rId5"/>
          <a:stretch>
            <a:fillRect/>
          </a:stretch>
        </p:blipFill>
        <p:spPr>
          <a:xfrm>
            <a:off x="1466273" y="3309158"/>
            <a:ext cx="3890818" cy="2723573"/>
          </a:xfrm>
          <a:prstGeom prst="rect">
            <a:avLst/>
          </a:prstGeom>
        </p:spPr>
      </p:pic>
    </p:spTree>
    <p:extLst>
      <p:ext uri="{BB962C8B-B14F-4D97-AF65-F5344CB8AC3E}">
        <p14:creationId xmlns:p14="http://schemas.microsoft.com/office/powerpoint/2010/main" val="314713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sp>
        <p:nvSpPr>
          <p:cNvPr id="3" name="Text Placeholder 2"/>
          <p:cNvSpPr>
            <a:spLocks noGrp="1"/>
          </p:cNvSpPr>
          <p:nvPr>
            <p:ph type="body" idx="1"/>
          </p:nvPr>
        </p:nvSpPr>
        <p:spPr/>
        <p:txBody>
          <a:bodyPr/>
          <a:lstStyle/>
          <a:p>
            <a:r>
              <a:rPr lang="en-US" dirty="0" smtClean="0"/>
              <a:t>Choose the right one(s) for the job!</a:t>
            </a:r>
            <a:endParaRPr lang="en-US" dirty="0"/>
          </a:p>
        </p:txBody>
      </p:sp>
      <p:sp>
        <p:nvSpPr>
          <p:cNvPr id="4" name="TextBox 3"/>
          <p:cNvSpPr txBox="1"/>
          <p:nvPr/>
        </p:nvSpPr>
        <p:spPr>
          <a:xfrm>
            <a:off x="1911832" y="5817806"/>
            <a:ext cx="5778408" cy="646331"/>
          </a:xfrm>
          <a:prstGeom prst="rect">
            <a:avLst/>
          </a:prstGeom>
          <a:noFill/>
        </p:spPr>
        <p:txBody>
          <a:bodyPr wrap="none" rtlCol="0">
            <a:spAutoFit/>
          </a:bodyPr>
          <a:lstStyle/>
          <a:p>
            <a:r>
              <a:rPr lang="en-US" dirty="0" smtClean="0"/>
              <a:t>Polyglot Persistence</a:t>
            </a:r>
          </a:p>
          <a:p>
            <a:r>
              <a:rPr lang="en-US" dirty="0" smtClean="0">
                <a:solidFill>
                  <a:schemeClr val="tx1">
                    <a:lumMod val="50000"/>
                    <a:lumOff val="50000"/>
                  </a:schemeClr>
                </a:solidFill>
              </a:rPr>
              <a:t>http</a:t>
            </a:r>
            <a:r>
              <a:rPr lang="en-US" dirty="0">
                <a:solidFill>
                  <a:schemeClr val="tx1">
                    <a:lumMod val="50000"/>
                    <a:lumOff val="50000"/>
                  </a:schemeClr>
                </a:solidFill>
              </a:rPr>
              <a:t>://</a:t>
            </a:r>
            <a:r>
              <a:rPr lang="en-US" dirty="0" err="1">
                <a:solidFill>
                  <a:schemeClr val="tx1">
                    <a:lumMod val="50000"/>
                    <a:lumOff val="50000"/>
                  </a:schemeClr>
                </a:solidFill>
              </a:rPr>
              <a:t>martinfowler.com</a:t>
            </a:r>
            <a:r>
              <a:rPr lang="en-US" dirty="0">
                <a:solidFill>
                  <a:schemeClr val="tx1">
                    <a:lumMod val="50000"/>
                    <a:lumOff val="50000"/>
                  </a:schemeClr>
                </a:solidFill>
              </a:rPr>
              <a:t>/</a:t>
            </a:r>
            <a:r>
              <a:rPr lang="en-US" dirty="0" err="1">
                <a:solidFill>
                  <a:schemeClr val="tx1">
                    <a:lumMod val="50000"/>
                    <a:lumOff val="50000"/>
                  </a:schemeClr>
                </a:solidFill>
              </a:rPr>
              <a:t>bliki</a:t>
            </a:r>
            <a:r>
              <a:rPr lang="en-US" dirty="0">
                <a:solidFill>
                  <a:schemeClr val="tx1">
                    <a:lumMod val="50000"/>
                    <a:lumOff val="50000"/>
                  </a:schemeClr>
                </a:solidFill>
              </a:rPr>
              <a:t>/</a:t>
            </a:r>
            <a:r>
              <a:rPr lang="en-US" dirty="0" err="1">
                <a:solidFill>
                  <a:schemeClr val="tx1">
                    <a:lumMod val="50000"/>
                    <a:lumOff val="50000"/>
                  </a:schemeClr>
                </a:solidFill>
              </a:rPr>
              <a:t>PolyglotPersistence.html</a:t>
            </a:r>
            <a:endParaRPr lang="en-US" dirty="0">
              <a:solidFill>
                <a:schemeClr val="tx1">
                  <a:lumMod val="50000"/>
                  <a:lumOff val="50000"/>
                </a:schemeClr>
              </a:solidFill>
            </a:endParaRPr>
          </a:p>
        </p:txBody>
      </p:sp>
    </p:spTree>
    <p:extLst>
      <p:ext uri="{BB962C8B-B14F-4D97-AF65-F5344CB8AC3E}">
        <p14:creationId xmlns:p14="http://schemas.microsoft.com/office/powerpoint/2010/main" val="38459229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Relational - SQL</a:t>
            </a:r>
            <a:endParaRPr lang="en-US" dirty="0"/>
          </a:p>
        </p:txBody>
      </p:sp>
      <p:sp>
        <p:nvSpPr>
          <p:cNvPr id="5" name="Content Placeholder 4"/>
          <p:cNvSpPr>
            <a:spLocks noGrp="1"/>
          </p:cNvSpPr>
          <p:nvPr>
            <p:ph idx="1"/>
          </p:nvPr>
        </p:nvSpPr>
        <p:spPr/>
        <p:txBody>
          <a:bodyPr/>
          <a:lstStyle/>
          <a:p>
            <a:r>
              <a:rPr lang="en-US" dirty="0" smtClean="0"/>
              <a:t>MySQL</a:t>
            </a:r>
          </a:p>
          <a:p>
            <a:pPr lvl="1"/>
            <a:r>
              <a:rPr lang="en-US" dirty="0"/>
              <a:t>o</a:t>
            </a:r>
            <a:r>
              <a:rPr lang="en-US" dirty="0" smtClean="0"/>
              <a:t>pen source</a:t>
            </a:r>
          </a:p>
          <a:p>
            <a:r>
              <a:rPr lang="en-US" dirty="0" smtClean="0"/>
              <a:t>Oracle</a:t>
            </a:r>
          </a:p>
          <a:p>
            <a:r>
              <a:rPr lang="en-US" dirty="0" smtClean="0"/>
              <a:t>Microsoft SQL Server</a:t>
            </a:r>
          </a:p>
          <a:p>
            <a:r>
              <a:rPr lang="en-US" dirty="0" smtClean="0"/>
              <a:t>Express Editions</a:t>
            </a:r>
          </a:p>
          <a:p>
            <a:r>
              <a:rPr lang="en-US" dirty="0" smtClean="0"/>
              <a:t>Microsoft Access</a:t>
            </a:r>
          </a:p>
          <a:p>
            <a:endParaRPr lang="en-US" dirty="0"/>
          </a:p>
          <a:p>
            <a:r>
              <a:rPr lang="en-US" dirty="0" smtClean="0"/>
              <a:t>ODBC / JDBC</a:t>
            </a:r>
            <a:endParaRPr lang="en-US" dirty="0"/>
          </a:p>
        </p:txBody>
      </p:sp>
      <p:pic>
        <p:nvPicPr>
          <p:cNvPr id="2" name="Picture 1"/>
          <p:cNvPicPr>
            <a:picLocks noChangeAspect="1"/>
          </p:cNvPicPr>
          <p:nvPr/>
        </p:nvPicPr>
        <p:blipFill>
          <a:blip r:embed="rId3"/>
          <a:stretch>
            <a:fillRect/>
          </a:stretch>
        </p:blipFill>
        <p:spPr>
          <a:xfrm>
            <a:off x="6858000" y="1879237"/>
            <a:ext cx="1447800" cy="889000"/>
          </a:xfrm>
          <a:prstGeom prst="rect">
            <a:avLst/>
          </a:prstGeom>
        </p:spPr>
      </p:pic>
      <p:pic>
        <p:nvPicPr>
          <p:cNvPr id="3" name="Picture 2"/>
          <p:cNvPicPr>
            <a:picLocks noChangeAspect="1"/>
          </p:cNvPicPr>
          <p:nvPr/>
        </p:nvPicPr>
        <p:blipFill>
          <a:blip r:embed="rId4"/>
          <a:stretch>
            <a:fillRect/>
          </a:stretch>
        </p:blipFill>
        <p:spPr>
          <a:xfrm>
            <a:off x="6607944" y="4210911"/>
            <a:ext cx="1697856" cy="679142"/>
          </a:xfrm>
          <a:prstGeom prst="rect">
            <a:avLst/>
          </a:prstGeom>
        </p:spPr>
      </p:pic>
      <p:pic>
        <p:nvPicPr>
          <p:cNvPr id="6" name="Picture 5"/>
          <p:cNvPicPr>
            <a:picLocks noChangeAspect="1"/>
          </p:cNvPicPr>
          <p:nvPr/>
        </p:nvPicPr>
        <p:blipFill>
          <a:blip r:embed="rId5"/>
          <a:stretch>
            <a:fillRect/>
          </a:stretch>
        </p:blipFill>
        <p:spPr>
          <a:xfrm>
            <a:off x="6867525" y="2927388"/>
            <a:ext cx="1438275" cy="323850"/>
          </a:xfrm>
          <a:prstGeom prst="rect">
            <a:avLst/>
          </a:prstGeom>
        </p:spPr>
      </p:pic>
      <p:pic>
        <p:nvPicPr>
          <p:cNvPr id="1026" name="Picture 2" descr="http://4thoughtmarketing.com/news/wp-content/uploads/2012/04/sqlserver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1752" y="3300644"/>
            <a:ext cx="1083710" cy="89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125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a:t>
            </a:r>
            <a:endParaRPr lang="en-US" dirty="0"/>
          </a:p>
        </p:txBody>
      </p:sp>
      <p:sp>
        <p:nvSpPr>
          <p:cNvPr id="3" name="Content Placeholder 2"/>
          <p:cNvSpPr>
            <a:spLocks noGrp="1"/>
          </p:cNvSpPr>
          <p:nvPr>
            <p:ph idx="1"/>
          </p:nvPr>
        </p:nvSpPr>
        <p:spPr/>
        <p:txBody>
          <a:bodyPr/>
          <a:lstStyle/>
          <a:p>
            <a:r>
              <a:rPr lang="en-US" dirty="0" smtClean="0"/>
              <a:t>Definition</a:t>
            </a:r>
          </a:p>
          <a:p>
            <a:endParaRPr lang="en-US" dirty="0" smtClean="0"/>
          </a:p>
          <a:p>
            <a:r>
              <a:rPr lang="en-US" dirty="0" err="1" smtClean="0"/>
              <a:t>MongoDB</a:t>
            </a:r>
            <a:r>
              <a:rPr lang="en-US" dirty="0" smtClean="0"/>
              <a:t> – </a:t>
            </a:r>
            <a:r>
              <a:rPr lang="en-US" dirty="0" smtClean="0">
                <a:solidFill>
                  <a:schemeClr val="accent1"/>
                </a:solidFill>
              </a:rPr>
              <a:t>JSON/BSON documents</a:t>
            </a:r>
          </a:p>
          <a:p>
            <a:pPr lvl="1"/>
            <a:r>
              <a:rPr lang="en-US" dirty="0" err="1" smtClean="0">
                <a:solidFill>
                  <a:schemeClr val="tx1">
                    <a:lumMod val="50000"/>
                    <a:lumOff val="50000"/>
                  </a:schemeClr>
                </a:solidFill>
              </a:rPr>
              <a:t>mongodb.org</a:t>
            </a:r>
            <a:endParaRPr lang="en-US" dirty="0" smtClean="0">
              <a:solidFill>
                <a:schemeClr val="tx1">
                  <a:lumMod val="50000"/>
                  <a:lumOff val="50000"/>
                </a:schemeClr>
              </a:solidFill>
            </a:endParaRPr>
          </a:p>
          <a:p>
            <a:r>
              <a:rPr lang="en-US" dirty="0"/>
              <a:t>n</a:t>
            </a:r>
            <a:r>
              <a:rPr lang="en-US" dirty="0" smtClean="0"/>
              <a:t>eo4j – </a:t>
            </a:r>
            <a:r>
              <a:rPr lang="en-US" dirty="0" smtClean="0">
                <a:solidFill>
                  <a:srgbClr val="A63212"/>
                </a:solidFill>
              </a:rPr>
              <a:t>graph</a:t>
            </a:r>
          </a:p>
          <a:p>
            <a:pPr lvl="1"/>
            <a:r>
              <a:rPr lang="en-US" dirty="0">
                <a:solidFill>
                  <a:srgbClr val="7F7F7F"/>
                </a:solidFill>
              </a:rPr>
              <a:t>n</a:t>
            </a:r>
            <a:r>
              <a:rPr lang="en-US" dirty="0" smtClean="0">
                <a:solidFill>
                  <a:srgbClr val="7F7F7F"/>
                </a:solidFill>
              </a:rPr>
              <a:t>eo4j.org</a:t>
            </a:r>
          </a:p>
          <a:p>
            <a:r>
              <a:rPr lang="en-US" dirty="0" err="1" smtClean="0"/>
              <a:t>PostgreSQL</a:t>
            </a:r>
            <a:r>
              <a:rPr lang="en-US" dirty="0"/>
              <a:t> </a:t>
            </a:r>
            <a:r>
              <a:rPr lang="en-US" dirty="0" smtClean="0"/>
              <a:t>– </a:t>
            </a:r>
            <a:r>
              <a:rPr lang="en-US" dirty="0" smtClean="0">
                <a:solidFill>
                  <a:srgbClr val="A63212"/>
                </a:solidFill>
              </a:rPr>
              <a:t>object-relational</a:t>
            </a:r>
          </a:p>
          <a:p>
            <a:pPr lvl="1"/>
            <a:r>
              <a:rPr lang="en-US" dirty="0" err="1" smtClean="0">
                <a:solidFill>
                  <a:srgbClr val="7F7F7F"/>
                </a:solidFill>
              </a:rPr>
              <a:t>postgresql.org</a:t>
            </a:r>
            <a:endParaRPr lang="en-US" dirty="0" smtClean="0">
              <a:solidFill>
                <a:srgbClr val="7F7F7F"/>
              </a:solidFill>
            </a:endParaRPr>
          </a:p>
        </p:txBody>
      </p:sp>
      <p:pic>
        <p:nvPicPr>
          <p:cNvPr id="4" name="Picture 3"/>
          <p:cNvPicPr>
            <a:picLocks noChangeAspect="1"/>
          </p:cNvPicPr>
          <p:nvPr/>
        </p:nvPicPr>
        <p:blipFill>
          <a:blip r:embed="rId3"/>
          <a:stretch>
            <a:fillRect/>
          </a:stretch>
        </p:blipFill>
        <p:spPr>
          <a:xfrm>
            <a:off x="6007101" y="2398221"/>
            <a:ext cx="2806700" cy="889000"/>
          </a:xfrm>
          <a:prstGeom prst="rect">
            <a:avLst/>
          </a:prstGeom>
        </p:spPr>
      </p:pic>
      <p:pic>
        <p:nvPicPr>
          <p:cNvPr id="5" name="Picture 4"/>
          <p:cNvPicPr>
            <a:picLocks noChangeAspect="1"/>
          </p:cNvPicPr>
          <p:nvPr/>
        </p:nvPicPr>
        <p:blipFill>
          <a:blip r:embed="rId4"/>
          <a:stretch>
            <a:fillRect/>
          </a:stretch>
        </p:blipFill>
        <p:spPr>
          <a:xfrm>
            <a:off x="6883401" y="3612251"/>
            <a:ext cx="1930400" cy="812800"/>
          </a:xfrm>
          <a:prstGeom prst="rect">
            <a:avLst/>
          </a:prstGeom>
        </p:spPr>
      </p:pic>
      <p:pic>
        <p:nvPicPr>
          <p:cNvPr id="6" name="Picture 5"/>
          <p:cNvPicPr>
            <a:picLocks noChangeAspect="1"/>
          </p:cNvPicPr>
          <p:nvPr/>
        </p:nvPicPr>
        <p:blipFill>
          <a:blip r:embed="rId5"/>
          <a:stretch>
            <a:fillRect/>
          </a:stretch>
        </p:blipFill>
        <p:spPr>
          <a:xfrm>
            <a:off x="5981701" y="4793809"/>
            <a:ext cx="2832100" cy="635000"/>
          </a:xfrm>
          <a:prstGeom prst="rect">
            <a:avLst/>
          </a:prstGeom>
        </p:spPr>
      </p:pic>
    </p:spTree>
    <p:extLst>
      <p:ext uri="{BB962C8B-B14F-4D97-AF65-F5344CB8AC3E}">
        <p14:creationId xmlns:p14="http://schemas.microsoft.com/office/powerpoint/2010/main" val="2883375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a:t>
            </a:r>
            <a:endParaRPr lang="en-US" dirty="0"/>
          </a:p>
        </p:txBody>
      </p:sp>
      <p:sp>
        <p:nvSpPr>
          <p:cNvPr id="3" name="Content Placeholder 2"/>
          <p:cNvSpPr>
            <a:spLocks noGrp="1"/>
          </p:cNvSpPr>
          <p:nvPr>
            <p:ph idx="1"/>
          </p:nvPr>
        </p:nvSpPr>
        <p:spPr>
          <a:xfrm>
            <a:off x="838199" y="2038388"/>
            <a:ext cx="4760383" cy="3951337"/>
          </a:xfrm>
        </p:spPr>
        <p:txBody>
          <a:bodyPr/>
          <a:lstStyle/>
          <a:p>
            <a:r>
              <a:rPr lang="en-US" dirty="0" err="1" smtClean="0"/>
              <a:t>Aerospike</a:t>
            </a:r>
            <a:r>
              <a:rPr lang="en-US" dirty="0" smtClean="0"/>
              <a:t> – </a:t>
            </a:r>
            <a:r>
              <a:rPr lang="en-US" dirty="0" smtClean="0">
                <a:solidFill>
                  <a:srgbClr val="A63212"/>
                </a:solidFill>
              </a:rPr>
              <a:t>Key-Value</a:t>
            </a:r>
          </a:p>
          <a:p>
            <a:pPr lvl="1"/>
            <a:r>
              <a:rPr lang="en-US" dirty="0" err="1" smtClean="0">
                <a:solidFill>
                  <a:schemeClr val="tx1">
                    <a:lumMod val="50000"/>
                    <a:lumOff val="50000"/>
                  </a:schemeClr>
                </a:solidFill>
              </a:rPr>
              <a:t>aerospike.com</a:t>
            </a:r>
            <a:endParaRPr lang="en-US" dirty="0" smtClean="0">
              <a:solidFill>
                <a:schemeClr val="tx1">
                  <a:lumMod val="50000"/>
                  <a:lumOff val="50000"/>
                </a:schemeClr>
              </a:solidFill>
            </a:endParaRPr>
          </a:p>
          <a:p>
            <a:r>
              <a:rPr lang="en-US" dirty="0" err="1" smtClean="0"/>
              <a:t>redis</a:t>
            </a:r>
            <a:r>
              <a:rPr lang="en-US" dirty="0" smtClean="0"/>
              <a:t> </a:t>
            </a:r>
            <a:r>
              <a:rPr lang="en-US" dirty="0"/>
              <a:t>– </a:t>
            </a:r>
            <a:r>
              <a:rPr lang="en-US" dirty="0">
                <a:solidFill>
                  <a:srgbClr val="A63212"/>
                </a:solidFill>
              </a:rPr>
              <a:t>Key-</a:t>
            </a:r>
            <a:r>
              <a:rPr lang="en-US" dirty="0" smtClean="0">
                <a:solidFill>
                  <a:srgbClr val="A63212"/>
                </a:solidFill>
              </a:rPr>
              <a:t>Value</a:t>
            </a:r>
          </a:p>
          <a:p>
            <a:pPr lvl="1"/>
            <a:r>
              <a:rPr lang="en-US" dirty="0" err="1">
                <a:solidFill>
                  <a:srgbClr val="7F7F7F"/>
                </a:solidFill>
              </a:rPr>
              <a:t>r</a:t>
            </a:r>
            <a:r>
              <a:rPr lang="en-US" dirty="0" err="1" smtClean="0">
                <a:solidFill>
                  <a:srgbClr val="7F7F7F"/>
                </a:solidFill>
              </a:rPr>
              <a:t>edis.io</a:t>
            </a:r>
            <a:r>
              <a:rPr lang="en-US" dirty="0" smtClean="0"/>
              <a:t> </a:t>
            </a:r>
          </a:p>
          <a:p>
            <a:r>
              <a:rPr lang="en-US" dirty="0" err="1" smtClean="0"/>
              <a:t>CouchDB</a:t>
            </a:r>
            <a:r>
              <a:rPr lang="en-US" dirty="0" smtClean="0"/>
              <a:t> – </a:t>
            </a:r>
            <a:r>
              <a:rPr lang="en-US" dirty="0" smtClean="0">
                <a:solidFill>
                  <a:srgbClr val="A63212"/>
                </a:solidFill>
              </a:rPr>
              <a:t>JSON docs, HTTP</a:t>
            </a:r>
          </a:p>
          <a:p>
            <a:pPr lvl="1"/>
            <a:r>
              <a:rPr lang="en-US" dirty="0" err="1" smtClean="0">
                <a:solidFill>
                  <a:srgbClr val="7F7F7F"/>
                </a:solidFill>
              </a:rPr>
              <a:t>couchdb.apache.org</a:t>
            </a:r>
            <a:endParaRPr lang="en-US" dirty="0" smtClean="0">
              <a:solidFill>
                <a:srgbClr val="7F7F7F"/>
              </a:solidFill>
            </a:endParaRPr>
          </a:p>
          <a:p>
            <a:r>
              <a:rPr lang="en-US" dirty="0" err="1" smtClean="0"/>
              <a:t>Couchbase</a:t>
            </a:r>
            <a:r>
              <a:rPr lang="en-US" dirty="0" smtClean="0"/>
              <a:t> – </a:t>
            </a:r>
            <a:r>
              <a:rPr lang="en-US" dirty="0" smtClean="0">
                <a:solidFill>
                  <a:srgbClr val="A63212"/>
                </a:solidFill>
              </a:rPr>
              <a:t>JSON, </a:t>
            </a:r>
            <a:r>
              <a:rPr lang="en-US" dirty="0" err="1" smtClean="0">
                <a:solidFill>
                  <a:srgbClr val="A63212"/>
                </a:solidFill>
              </a:rPr>
              <a:t>memcached</a:t>
            </a:r>
            <a:endParaRPr lang="en-US" dirty="0" smtClean="0">
              <a:solidFill>
                <a:srgbClr val="A63212"/>
              </a:solidFill>
            </a:endParaRPr>
          </a:p>
          <a:p>
            <a:pPr lvl="1"/>
            <a:r>
              <a:rPr lang="en-US" dirty="0" err="1">
                <a:solidFill>
                  <a:srgbClr val="7F7F7F"/>
                </a:solidFill>
              </a:rPr>
              <a:t>couchbase.com</a:t>
            </a:r>
            <a:endParaRPr lang="en-US" dirty="0" smtClean="0">
              <a:solidFill>
                <a:srgbClr val="7F7F7F"/>
              </a:solidFill>
            </a:endParaRPr>
          </a:p>
        </p:txBody>
      </p:sp>
      <p:pic>
        <p:nvPicPr>
          <p:cNvPr id="7" name="Picture 6"/>
          <p:cNvPicPr>
            <a:picLocks noChangeAspect="1"/>
          </p:cNvPicPr>
          <p:nvPr/>
        </p:nvPicPr>
        <p:blipFill>
          <a:blip r:embed="rId3"/>
          <a:stretch>
            <a:fillRect/>
          </a:stretch>
        </p:blipFill>
        <p:spPr>
          <a:xfrm>
            <a:off x="4367908" y="2038388"/>
            <a:ext cx="4445892" cy="501544"/>
          </a:xfrm>
          <a:prstGeom prst="rect">
            <a:avLst/>
          </a:prstGeom>
        </p:spPr>
      </p:pic>
      <p:pic>
        <p:nvPicPr>
          <p:cNvPr id="8" name="Picture 7"/>
          <p:cNvPicPr>
            <a:picLocks noChangeAspect="1"/>
          </p:cNvPicPr>
          <p:nvPr/>
        </p:nvPicPr>
        <p:blipFill>
          <a:blip r:embed="rId4"/>
          <a:stretch>
            <a:fillRect/>
          </a:stretch>
        </p:blipFill>
        <p:spPr>
          <a:xfrm>
            <a:off x="5887620" y="3711383"/>
            <a:ext cx="2705100" cy="838200"/>
          </a:xfrm>
          <a:prstGeom prst="rect">
            <a:avLst/>
          </a:prstGeom>
        </p:spPr>
      </p:pic>
      <p:pic>
        <p:nvPicPr>
          <p:cNvPr id="10" name="Picture 9"/>
          <p:cNvPicPr>
            <a:picLocks noChangeAspect="1"/>
          </p:cNvPicPr>
          <p:nvPr/>
        </p:nvPicPr>
        <p:blipFill>
          <a:blip r:embed="rId5"/>
          <a:stretch>
            <a:fillRect/>
          </a:stretch>
        </p:blipFill>
        <p:spPr>
          <a:xfrm>
            <a:off x="7070837" y="2916804"/>
            <a:ext cx="1521883" cy="490930"/>
          </a:xfrm>
          <a:prstGeom prst="rect">
            <a:avLst/>
          </a:prstGeom>
        </p:spPr>
      </p:pic>
      <p:pic>
        <p:nvPicPr>
          <p:cNvPr id="4" name="Picture 3"/>
          <p:cNvPicPr>
            <a:picLocks noChangeAspect="1"/>
          </p:cNvPicPr>
          <p:nvPr/>
        </p:nvPicPr>
        <p:blipFill>
          <a:blip r:embed="rId6"/>
          <a:stretch>
            <a:fillRect/>
          </a:stretch>
        </p:blipFill>
        <p:spPr>
          <a:xfrm>
            <a:off x="6408320" y="4801933"/>
            <a:ext cx="2184400" cy="914400"/>
          </a:xfrm>
          <a:prstGeom prst="rect">
            <a:avLst/>
          </a:prstGeom>
        </p:spPr>
      </p:pic>
    </p:spTree>
    <p:extLst>
      <p:ext uri="{BB962C8B-B14F-4D97-AF65-F5344CB8AC3E}">
        <p14:creationId xmlns:p14="http://schemas.microsoft.com/office/powerpoint/2010/main" val="1809816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t>
            </a:r>
            <a:r>
              <a:rPr lang="en-US" dirty="0" smtClean="0"/>
              <a:t>istributed </a:t>
            </a:r>
            <a:r>
              <a:rPr lang="en-US" dirty="0"/>
              <a:t>framework for processing large </a:t>
            </a:r>
            <a:r>
              <a:rPr lang="en-US" dirty="0" smtClean="0"/>
              <a:t>datasets</a:t>
            </a:r>
          </a:p>
          <a:p>
            <a:r>
              <a:rPr lang="en-US" dirty="0" err="1" smtClean="0"/>
              <a:t>MongoDB</a:t>
            </a:r>
            <a:r>
              <a:rPr lang="en-US" dirty="0"/>
              <a:t> </a:t>
            </a:r>
            <a:r>
              <a:rPr lang="en-US" dirty="0" smtClean="0"/>
              <a:t>and other databases can be used to feed it</a:t>
            </a:r>
          </a:p>
          <a:p>
            <a:endParaRPr lang="en-US" dirty="0" smtClean="0"/>
          </a:p>
          <a:p>
            <a:r>
              <a:rPr lang="en-US" dirty="0" err="1" smtClean="0">
                <a:solidFill>
                  <a:srgbClr val="7F7F7F"/>
                </a:solidFill>
              </a:rPr>
              <a:t>hadoop.apache.org</a:t>
            </a:r>
            <a:endParaRPr lang="en-US" dirty="0">
              <a:solidFill>
                <a:srgbClr val="7F7F7F"/>
              </a:solidFill>
            </a:endParaRPr>
          </a:p>
          <a:p>
            <a:endParaRPr lang="en-US" dirty="0"/>
          </a:p>
        </p:txBody>
      </p:sp>
      <p:pic>
        <p:nvPicPr>
          <p:cNvPr id="5" name="Picture 4"/>
          <p:cNvPicPr>
            <a:picLocks noChangeAspect="1"/>
          </p:cNvPicPr>
          <p:nvPr/>
        </p:nvPicPr>
        <p:blipFill>
          <a:blip r:embed="rId3"/>
          <a:stretch>
            <a:fillRect/>
          </a:stretch>
        </p:blipFill>
        <p:spPr>
          <a:xfrm>
            <a:off x="2065727" y="666750"/>
            <a:ext cx="5029339" cy="1371638"/>
          </a:xfrm>
          <a:prstGeom prst="rect">
            <a:avLst/>
          </a:prstGeom>
        </p:spPr>
      </p:pic>
    </p:spTree>
    <p:extLst>
      <p:ext uri="{BB962C8B-B14F-4D97-AF65-F5344CB8AC3E}">
        <p14:creationId xmlns:p14="http://schemas.microsoft.com/office/powerpoint/2010/main" val="2315884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51280" y="4821402"/>
            <a:ext cx="1447800" cy="889000"/>
          </a:xfrm>
          <a:prstGeom prst="rect">
            <a:avLst/>
          </a:prstGeom>
        </p:spPr>
      </p:pic>
      <p:pic>
        <p:nvPicPr>
          <p:cNvPr id="4" name="Picture 3"/>
          <p:cNvPicPr>
            <a:picLocks noChangeAspect="1"/>
          </p:cNvPicPr>
          <p:nvPr/>
        </p:nvPicPr>
        <p:blipFill>
          <a:blip r:embed="rId4"/>
          <a:stretch>
            <a:fillRect/>
          </a:stretch>
        </p:blipFill>
        <p:spPr>
          <a:xfrm>
            <a:off x="551280" y="3561987"/>
            <a:ext cx="2806700" cy="889000"/>
          </a:xfrm>
          <a:prstGeom prst="rect">
            <a:avLst/>
          </a:prstGeom>
        </p:spPr>
      </p:pic>
      <p:pic>
        <p:nvPicPr>
          <p:cNvPr id="5" name="Picture 4"/>
          <p:cNvPicPr>
            <a:picLocks noChangeAspect="1"/>
          </p:cNvPicPr>
          <p:nvPr/>
        </p:nvPicPr>
        <p:blipFill>
          <a:blip r:embed="rId5"/>
          <a:stretch>
            <a:fillRect/>
          </a:stretch>
        </p:blipFill>
        <p:spPr>
          <a:xfrm>
            <a:off x="551280" y="1879237"/>
            <a:ext cx="1930400" cy="812800"/>
          </a:xfrm>
          <a:prstGeom prst="rect">
            <a:avLst/>
          </a:prstGeom>
        </p:spPr>
      </p:pic>
      <p:sp>
        <p:nvSpPr>
          <p:cNvPr id="3" name="Content Placeholder 2"/>
          <p:cNvSpPr>
            <a:spLocks noGrp="1"/>
          </p:cNvSpPr>
          <p:nvPr>
            <p:ph idx="1"/>
          </p:nvPr>
        </p:nvSpPr>
        <p:spPr>
          <a:xfrm>
            <a:off x="3611033" y="1879237"/>
            <a:ext cx="4981687" cy="4206180"/>
          </a:xfrm>
        </p:spPr>
        <p:txBody>
          <a:bodyPr/>
          <a:lstStyle/>
          <a:p>
            <a:r>
              <a:rPr lang="en-US" dirty="0" smtClean="0"/>
              <a:t>Relationships:</a:t>
            </a:r>
          </a:p>
          <a:p>
            <a:pPr lvl="1"/>
            <a:r>
              <a:rPr lang="en-US" dirty="0" smtClean="0"/>
              <a:t>Politicians</a:t>
            </a:r>
          </a:p>
          <a:p>
            <a:pPr lvl="1"/>
            <a:r>
              <a:rPr lang="en-US" dirty="0" smtClean="0"/>
              <a:t>Lobbyists</a:t>
            </a:r>
          </a:p>
          <a:p>
            <a:pPr lvl="1"/>
            <a:r>
              <a:rPr lang="en-US" dirty="0" smtClean="0"/>
              <a:t>Legislation</a:t>
            </a:r>
            <a:endParaRPr lang="en-US" dirty="0"/>
          </a:p>
          <a:p>
            <a:pPr lvl="1"/>
            <a:endParaRPr lang="en-US" dirty="0"/>
          </a:p>
          <a:p>
            <a:r>
              <a:rPr lang="en-US" dirty="0" smtClean="0"/>
              <a:t>PDF Versions of the bill</a:t>
            </a:r>
          </a:p>
          <a:p>
            <a:endParaRPr lang="en-US" dirty="0" smtClean="0"/>
          </a:p>
          <a:p>
            <a:r>
              <a:rPr lang="en-US" dirty="0" smtClean="0"/>
              <a:t>Financial information</a:t>
            </a:r>
          </a:p>
        </p:txBody>
      </p:sp>
      <p:sp>
        <p:nvSpPr>
          <p:cNvPr id="2" name="Title 1"/>
          <p:cNvSpPr>
            <a:spLocks noGrp="1"/>
          </p:cNvSpPr>
          <p:nvPr>
            <p:ph type="title"/>
          </p:nvPr>
        </p:nvSpPr>
        <p:spPr/>
        <p:txBody>
          <a:bodyPr/>
          <a:lstStyle/>
          <a:p>
            <a:r>
              <a:rPr lang="en-US" dirty="0" smtClean="0"/>
              <a:t>Example Polyglot System</a:t>
            </a:r>
            <a:br>
              <a:rPr lang="en-US" dirty="0" smtClean="0"/>
            </a:br>
            <a:r>
              <a:rPr lang="en-US" sz="3600" dirty="0" smtClean="0">
                <a:solidFill>
                  <a:schemeClr val="accent1"/>
                </a:solidFill>
              </a:rPr>
              <a:t>Lobbyist Influence</a:t>
            </a:r>
            <a:endParaRPr lang="en-US" dirty="0">
              <a:solidFill>
                <a:schemeClr val="accent1"/>
              </a:solidFill>
            </a:endParaRPr>
          </a:p>
        </p:txBody>
      </p:sp>
    </p:spTree>
    <p:extLst>
      <p:ext uri="{BB962C8B-B14F-4D97-AF65-F5344CB8AC3E}">
        <p14:creationId xmlns:p14="http://schemas.microsoft.com/office/powerpoint/2010/main" val="2534730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a:t>
            </a:r>
            <a:r>
              <a:rPr lang="en-US" dirty="0" err="1" smtClean="0"/>
              <a:t>Knowlege</a:t>
            </a:r>
            <a:endParaRPr lang="en-US" dirty="0"/>
          </a:p>
        </p:txBody>
      </p:sp>
      <p:sp>
        <p:nvSpPr>
          <p:cNvPr id="3" name="Text Placeholder 2"/>
          <p:cNvSpPr>
            <a:spLocks noGrp="1"/>
          </p:cNvSpPr>
          <p:nvPr>
            <p:ph type="body" idx="1"/>
          </p:nvPr>
        </p:nvSpPr>
        <p:spPr/>
        <p:txBody>
          <a:bodyPr/>
          <a:lstStyle/>
          <a:p>
            <a:r>
              <a:rPr lang="en-US" dirty="0" smtClean="0"/>
              <a:t>I have data.  Now what?</a:t>
            </a:r>
            <a:endParaRPr lang="en-US" dirty="0"/>
          </a:p>
        </p:txBody>
      </p:sp>
    </p:spTree>
    <p:extLst>
      <p:ext uri="{BB962C8B-B14F-4D97-AF65-F5344CB8AC3E}">
        <p14:creationId xmlns:p14="http://schemas.microsoft.com/office/powerpoint/2010/main" val="4282474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436563"/>
            <a:ext cx="8041440" cy="1246049"/>
          </a:xfrm>
        </p:spPr>
        <p:txBody>
          <a:bodyPr/>
          <a:lstStyle/>
          <a:p>
            <a:r>
              <a:rPr lang="en-US" dirty="0" smtClean="0"/>
              <a:t>Skills</a:t>
            </a:r>
            <a:endParaRPr lang="en-US" dirty="0"/>
          </a:p>
        </p:txBody>
      </p:sp>
      <p:sp>
        <p:nvSpPr>
          <p:cNvPr id="3" name="Content Placeholder 2"/>
          <p:cNvSpPr>
            <a:spLocks noGrp="1"/>
          </p:cNvSpPr>
          <p:nvPr>
            <p:ph idx="1"/>
          </p:nvPr>
        </p:nvSpPr>
        <p:spPr>
          <a:xfrm>
            <a:off x="838200" y="1682612"/>
            <a:ext cx="7467600" cy="4307113"/>
          </a:xfrm>
        </p:spPr>
        <p:txBody>
          <a:bodyPr>
            <a:normAutofit/>
          </a:bodyPr>
          <a:lstStyle/>
          <a:p>
            <a:r>
              <a:rPr lang="en-US" dirty="0" smtClean="0"/>
              <a:t>Data Journal – Engineer’s Notebook</a:t>
            </a:r>
          </a:p>
          <a:p>
            <a:pPr lvl="1"/>
            <a:r>
              <a:rPr lang="en-US" sz="1600" dirty="0" smtClean="0">
                <a:solidFill>
                  <a:schemeClr val="tx1">
                    <a:lumMod val="50000"/>
                    <a:lumOff val="50000"/>
                  </a:schemeClr>
                </a:solidFill>
                <a:latin typeface="Consolas"/>
                <a:cs typeface="Consolas"/>
              </a:rPr>
              <a:t>http</a:t>
            </a:r>
            <a:r>
              <a:rPr lang="en-US" sz="1600" dirty="0">
                <a:solidFill>
                  <a:schemeClr val="tx1">
                    <a:lumMod val="50000"/>
                    <a:lumOff val="50000"/>
                  </a:schemeClr>
                </a:solidFill>
                <a:latin typeface="Consolas"/>
                <a:cs typeface="Consolas"/>
              </a:rPr>
              <a:t>://</a:t>
            </a:r>
            <a:r>
              <a:rPr lang="en-US" sz="1600" dirty="0" err="1">
                <a:solidFill>
                  <a:schemeClr val="tx1">
                    <a:lumMod val="50000"/>
                    <a:lumOff val="50000"/>
                  </a:schemeClr>
                </a:solidFill>
                <a:latin typeface="Consolas"/>
                <a:cs typeface="Consolas"/>
              </a:rPr>
              <a:t>soloso.blogspot.com</a:t>
            </a:r>
            <a:r>
              <a:rPr lang="en-US" sz="1600" dirty="0">
                <a:solidFill>
                  <a:schemeClr val="tx1">
                    <a:lumMod val="50000"/>
                    <a:lumOff val="50000"/>
                  </a:schemeClr>
                </a:solidFill>
                <a:latin typeface="Consolas"/>
                <a:cs typeface="Consolas"/>
              </a:rPr>
              <a:t>/2014/05/engineers-</a:t>
            </a:r>
            <a:r>
              <a:rPr lang="en-US" sz="1600" dirty="0" err="1">
                <a:solidFill>
                  <a:schemeClr val="tx1">
                    <a:lumMod val="50000"/>
                    <a:lumOff val="50000"/>
                  </a:schemeClr>
                </a:solidFill>
                <a:latin typeface="Consolas"/>
                <a:cs typeface="Consolas"/>
              </a:rPr>
              <a:t>notebook.html</a:t>
            </a:r>
            <a:endParaRPr lang="en-US" sz="1600" dirty="0" smtClean="0">
              <a:solidFill>
                <a:schemeClr val="tx1">
                  <a:lumMod val="50000"/>
                  <a:lumOff val="50000"/>
                </a:schemeClr>
              </a:solidFill>
              <a:latin typeface="Consolas"/>
              <a:cs typeface="Consolas"/>
            </a:endParaRPr>
          </a:p>
          <a:p>
            <a:r>
              <a:rPr lang="en-US" dirty="0" smtClean="0"/>
              <a:t>Regular Expressions, Markdown</a:t>
            </a:r>
          </a:p>
          <a:p>
            <a:r>
              <a:rPr lang="en-US" dirty="0" smtClean="0"/>
              <a:t>Analysis </a:t>
            </a:r>
            <a:r>
              <a:rPr lang="en-US" dirty="0" smtClean="0">
                <a:solidFill>
                  <a:srgbClr val="7F7F7F"/>
                </a:solidFill>
              </a:rPr>
              <a:t>(math/stats is part of this!)</a:t>
            </a:r>
          </a:p>
          <a:p>
            <a:r>
              <a:rPr lang="en-US" dirty="0" smtClean="0"/>
              <a:t>LINUX</a:t>
            </a:r>
          </a:p>
          <a:p>
            <a:pPr lvl="1"/>
            <a:r>
              <a:rPr lang="en-US" dirty="0" smtClean="0"/>
              <a:t>Putty</a:t>
            </a:r>
          </a:p>
          <a:p>
            <a:r>
              <a:rPr lang="en-US" dirty="0" smtClean="0"/>
              <a:t>Version Control</a:t>
            </a:r>
          </a:p>
          <a:p>
            <a:pPr lvl="1"/>
            <a:r>
              <a:rPr lang="en-US" sz="1600" dirty="0">
                <a:solidFill>
                  <a:srgbClr val="7F7F7F"/>
                </a:solidFill>
                <a:latin typeface="Consolas"/>
                <a:cs typeface="Consolas"/>
              </a:rPr>
              <a:t>http://</a:t>
            </a:r>
            <a:r>
              <a:rPr lang="en-US" sz="1600" dirty="0" err="1">
                <a:solidFill>
                  <a:srgbClr val="7F7F7F"/>
                </a:solidFill>
                <a:latin typeface="Consolas"/>
                <a:cs typeface="Consolas"/>
              </a:rPr>
              <a:t>git-scm.com</a:t>
            </a:r>
            <a:r>
              <a:rPr lang="en-US" sz="1600" dirty="0">
                <a:solidFill>
                  <a:srgbClr val="7F7F7F"/>
                </a:solidFill>
                <a:latin typeface="Consolas"/>
                <a:cs typeface="Consolas"/>
              </a:rPr>
              <a:t>/</a:t>
            </a:r>
          </a:p>
          <a:p>
            <a:r>
              <a:rPr lang="en-US" dirty="0" smtClean="0"/>
              <a:t>Messaging – </a:t>
            </a:r>
            <a:r>
              <a:rPr lang="en-US" dirty="0" err="1" smtClean="0"/>
              <a:t>RabbitMQ</a:t>
            </a:r>
            <a:endParaRPr lang="en-US" dirty="0" smtClean="0"/>
          </a:p>
          <a:p>
            <a:pPr lvl="1"/>
            <a:r>
              <a:rPr lang="en-US" sz="1600" dirty="0" smtClean="0">
                <a:solidFill>
                  <a:srgbClr val="7F7F7F"/>
                </a:solidFill>
                <a:latin typeface="Consolas"/>
                <a:cs typeface="Consolas"/>
              </a:rPr>
              <a:t>http://</a:t>
            </a:r>
            <a:r>
              <a:rPr lang="en-US" sz="1600" dirty="0" err="1">
                <a:solidFill>
                  <a:srgbClr val="7F7F7F"/>
                </a:solidFill>
                <a:latin typeface="Consolas"/>
                <a:cs typeface="Consolas"/>
              </a:rPr>
              <a:t>r</a:t>
            </a:r>
            <a:r>
              <a:rPr lang="en-US" sz="1600" dirty="0" err="1" smtClean="0">
                <a:solidFill>
                  <a:srgbClr val="7F7F7F"/>
                </a:solidFill>
                <a:latin typeface="Consolas"/>
                <a:cs typeface="Consolas"/>
              </a:rPr>
              <a:t>abbitmq.com</a:t>
            </a:r>
            <a:endParaRPr lang="en-US" sz="1600" dirty="0" smtClean="0">
              <a:solidFill>
                <a:srgbClr val="7F7F7F"/>
              </a:solidFill>
              <a:latin typeface="Consolas"/>
              <a:cs typeface="Consolas"/>
            </a:endParaRPr>
          </a:p>
        </p:txBody>
      </p:sp>
      <p:pic>
        <p:nvPicPr>
          <p:cNvPr id="4" name="Picture 3"/>
          <p:cNvPicPr>
            <a:picLocks noChangeAspect="1"/>
          </p:cNvPicPr>
          <p:nvPr/>
        </p:nvPicPr>
        <p:blipFill>
          <a:blip r:embed="rId2"/>
          <a:stretch>
            <a:fillRect/>
          </a:stretch>
        </p:blipFill>
        <p:spPr>
          <a:xfrm>
            <a:off x="6578600" y="3945521"/>
            <a:ext cx="1727200" cy="876300"/>
          </a:xfrm>
          <a:prstGeom prst="rect">
            <a:avLst/>
          </a:prstGeom>
        </p:spPr>
      </p:pic>
      <p:pic>
        <p:nvPicPr>
          <p:cNvPr id="5" name="Picture 4"/>
          <p:cNvPicPr>
            <a:picLocks noChangeAspect="1"/>
          </p:cNvPicPr>
          <p:nvPr/>
        </p:nvPicPr>
        <p:blipFill>
          <a:blip r:embed="rId3"/>
          <a:stretch>
            <a:fillRect/>
          </a:stretch>
        </p:blipFill>
        <p:spPr>
          <a:xfrm>
            <a:off x="4845050" y="4936744"/>
            <a:ext cx="3467100" cy="914400"/>
          </a:xfrm>
          <a:prstGeom prst="rect">
            <a:avLst/>
          </a:prstGeom>
        </p:spPr>
      </p:pic>
    </p:spTree>
    <p:extLst>
      <p:ext uri="{BB962C8B-B14F-4D97-AF65-F5344CB8AC3E}">
        <p14:creationId xmlns:p14="http://schemas.microsoft.com/office/powerpoint/2010/main" val="135503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99"/>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99"/>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Numbers need context</a:t>
            </a:r>
            <a:endParaRPr lang="en-US" dirty="0"/>
          </a:p>
        </p:txBody>
      </p:sp>
      <p:sp>
        <p:nvSpPr>
          <p:cNvPr id="3" name="Content Placeholder 2"/>
          <p:cNvSpPr>
            <a:spLocks noGrp="1"/>
          </p:cNvSpPr>
          <p:nvPr>
            <p:ph idx="1"/>
          </p:nvPr>
        </p:nvSpPr>
        <p:spPr>
          <a:xfrm>
            <a:off x="1304304" y="1879238"/>
            <a:ext cx="1776826" cy="482304"/>
          </a:xfrm>
        </p:spPr>
        <p:txBody>
          <a:bodyPr/>
          <a:lstStyle/>
          <a:p>
            <a:pPr marL="0" indent="0">
              <a:buNone/>
            </a:pPr>
            <a:r>
              <a:rPr lang="en-US" dirty="0" smtClean="0">
                <a:solidFill>
                  <a:schemeClr val="accent1"/>
                </a:solidFill>
              </a:rPr>
              <a:t>Visitors</a:t>
            </a:r>
            <a:endParaRPr lang="en-US" dirty="0">
              <a:solidFill>
                <a:schemeClr val="accent1"/>
              </a:solidFill>
            </a:endParaRPr>
          </a:p>
        </p:txBody>
      </p:sp>
      <p:sp>
        <p:nvSpPr>
          <p:cNvPr id="4" name="TextBox 3"/>
          <p:cNvSpPr txBox="1"/>
          <p:nvPr/>
        </p:nvSpPr>
        <p:spPr>
          <a:xfrm>
            <a:off x="4870264" y="1879238"/>
            <a:ext cx="606256" cy="461665"/>
          </a:xfrm>
          <a:prstGeom prst="rect">
            <a:avLst/>
          </a:prstGeom>
          <a:noFill/>
        </p:spPr>
        <p:txBody>
          <a:bodyPr wrap="none" rtlCol="0">
            <a:spAutoFit/>
          </a:bodyPr>
          <a:lstStyle/>
          <a:p>
            <a:r>
              <a:rPr lang="en-US" sz="2400" dirty="0">
                <a:solidFill>
                  <a:schemeClr val="tx1">
                    <a:lumMod val="95000"/>
                    <a:lumOff val="5000"/>
                  </a:schemeClr>
                </a:solidFill>
              </a:rPr>
              <a:t>1M</a:t>
            </a:r>
          </a:p>
        </p:txBody>
      </p:sp>
      <p:sp>
        <p:nvSpPr>
          <p:cNvPr id="5" name="TextBox 4"/>
          <p:cNvSpPr txBox="1"/>
          <p:nvPr/>
        </p:nvSpPr>
        <p:spPr>
          <a:xfrm>
            <a:off x="1304304" y="2586799"/>
            <a:ext cx="1665264" cy="461665"/>
          </a:xfrm>
          <a:prstGeom prst="rect">
            <a:avLst/>
          </a:prstGeom>
          <a:noFill/>
        </p:spPr>
        <p:txBody>
          <a:bodyPr wrap="none" rtlCol="0">
            <a:spAutoFit/>
          </a:bodyPr>
          <a:lstStyle/>
          <a:p>
            <a:r>
              <a:rPr lang="en-US" sz="2400" dirty="0" smtClean="0">
                <a:solidFill>
                  <a:schemeClr val="accent1"/>
                </a:solidFill>
              </a:rPr>
              <a:t>Page Views</a:t>
            </a:r>
            <a:endParaRPr lang="en-US" sz="2400" dirty="0">
              <a:solidFill>
                <a:schemeClr val="accent1"/>
              </a:solidFill>
            </a:endParaRPr>
          </a:p>
        </p:txBody>
      </p:sp>
      <p:sp>
        <p:nvSpPr>
          <p:cNvPr id="6" name="Rectangle 5"/>
          <p:cNvSpPr/>
          <p:nvPr/>
        </p:nvSpPr>
        <p:spPr>
          <a:xfrm>
            <a:off x="4872532" y="2571320"/>
            <a:ext cx="838691" cy="461665"/>
          </a:xfrm>
          <a:prstGeom prst="rect">
            <a:avLst/>
          </a:prstGeom>
        </p:spPr>
        <p:txBody>
          <a:bodyPr wrap="none">
            <a:spAutoFit/>
          </a:bodyPr>
          <a:lstStyle/>
          <a:p>
            <a:r>
              <a:rPr lang="en-US" sz="2400" dirty="0" smtClean="0">
                <a:solidFill>
                  <a:schemeClr val="tx1">
                    <a:lumMod val="95000"/>
                    <a:lumOff val="5000"/>
                  </a:schemeClr>
                </a:solidFill>
              </a:rPr>
              <a:t>5.2M</a:t>
            </a:r>
            <a:endParaRPr lang="en-US" sz="2400" dirty="0">
              <a:solidFill>
                <a:schemeClr val="tx1">
                  <a:lumMod val="95000"/>
                  <a:lumOff val="5000"/>
                </a:schemeClr>
              </a:solidFill>
            </a:endParaRPr>
          </a:p>
        </p:txBody>
      </p:sp>
      <p:sp>
        <p:nvSpPr>
          <p:cNvPr id="7" name="TextBox 6"/>
          <p:cNvSpPr txBox="1"/>
          <p:nvPr/>
        </p:nvSpPr>
        <p:spPr>
          <a:xfrm>
            <a:off x="1304304" y="3273721"/>
            <a:ext cx="798617" cy="461665"/>
          </a:xfrm>
          <a:prstGeom prst="rect">
            <a:avLst/>
          </a:prstGeom>
          <a:noFill/>
        </p:spPr>
        <p:txBody>
          <a:bodyPr wrap="none" rtlCol="0">
            <a:spAutoFit/>
          </a:bodyPr>
          <a:lstStyle/>
          <a:p>
            <a:r>
              <a:rPr lang="en-US" sz="2400" dirty="0" smtClean="0">
                <a:solidFill>
                  <a:schemeClr val="tx1">
                    <a:lumMod val="95000"/>
                    <a:lumOff val="5000"/>
                  </a:schemeClr>
                </a:solidFill>
              </a:rPr>
              <a:t>72%</a:t>
            </a:r>
            <a:endParaRPr lang="en-US" sz="2400" dirty="0">
              <a:solidFill>
                <a:schemeClr val="tx1">
                  <a:lumMod val="95000"/>
                  <a:lumOff val="5000"/>
                </a:schemeClr>
              </a:solidFill>
            </a:endParaRPr>
          </a:p>
        </p:txBody>
      </p:sp>
      <p:sp>
        <p:nvSpPr>
          <p:cNvPr id="8" name="Rectangle 7"/>
          <p:cNvSpPr/>
          <p:nvPr/>
        </p:nvSpPr>
        <p:spPr>
          <a:xfrm>
            <a:off x="4872532" y="3263402"/>
            <a:ext cx="2325124" cy="461665"/>
          </a:xfrm>
          <a:prstGeom prst="rect">
            <a:avLst/>
          </a:prstGeom>
        </p:spPr>
        <p:txBody>
          <a:bodyPr wrap="none">
            <a:spAutoFit/>
          </a:bodyPr>
          <a:lstStyle/>
          <a:p>
            <a:r>
              <a:rPr lang="en-US" sz="2400" dirty="0" smtClean="0">
                <a:solidFill>
                  <a:schemeClr val="accent1"/>
                </a:solidFill>
              </a:rPr>
              <a:t>Conversion Rate</a:t>
            </a:r>
            <a:endParaRPr lang="en-US" sz="2400" dirty="0">
              <a:solidFill>
                <a:schemeClr val="accent1"/>
              </a:solidFill>
            </a:endParaRPr>
          </a:p>
        </p:txBody>
      </p:sp>
      <p:sp>
        <p:nvSpPr>
          <p:cNvPr id="9" name="TextBox 8"/>
          <p:cNvSpPr txBox="1"/>
          <p:nvPr/>
        </p:nvSpPr>
        <p:spPr>
          <a:xfrm>
            <a:off x="1304304" y="3960643"/>
            <a:ext cx="524503" cy="461665"/>
          </a:xfrm>
          <a:prstGeom prst="rect">
            <a:avLst/>
          </a:prstGeom>
          <a:noFill/>
        </p:spPr>
        <p:txBody>
          <a:bodyPr wrap="none" rtlCol="0">
            <a:spAutoFit/>
          </a:bodyPr>
          <a:lstStyle/>
          <a:p>
            <a:pPr algn="r"/>
            <a:r>
              <a:rPr lang="en-US" sz="2400" dirty="0" smtClean="0">
                <a:solidFill>
                  <a:schemeClr val="tx1">
                    <a:lumMod val="95000"/>
                    <a:lumOff val="5000"/>
                  </a:schemeClr>
                </a:solidFill>
              </a:rPr>
              <a:t>42</a:t>
            </a:r>
            <a:endParaRPr lang="en-US" sz="2400" dirty="0">
              <a:solidFill>
                <a:schemeClr val="tx1">
                  <a:lumMod val="95000"/>
                  <a:lumOff val="5000"/>
                </a:schemeClr>
              </a:solidFill>
            </a:endParaRPr>
          </a:p>
        </p:txBody>
      </p:sp>
      <p:sp>
        <p:nvSpPr>
          <p:cNvPr id="10" name="Rectangle 9"/>
          <p:cNvSpPr/>
          <p:nvPr/>
        </p:nvSpPr>
        <p:spPr>
          <a:xfrm>
            <a:off x="4872532" y="3955484"/>
            <a:ext cx="3065455" cy="461665"/>
          </a:xfrm>
          <a:prstGeom prst="rect">
            <a:avLst/>
          </a:prstGeom>
        </p:spPr>
        <p:txBody>
          <a:bodyPr wrap="none">
            <a:spAutoFit/>
          </a:bodyPr>
          <a:lstStyle/>
          <a:p>
            <a:r>
              <a:rPr lang="en-US" sz="2400" dirty="0" smtClean="0">
                <a:solidFill>
                  <a:schemeClr val="accent1"/>
                </a:solidFill>
              </a:rPr>
              <a:t>Customer average age</a:t>
            </a:r>
            <a:endParaRPr lang="en-US" sz="2400" dirty="0">
              <a:solidFill>
                <a:schemeClr val="accent1"/>
              </a:solidFill>
            </a:endParaRPr>
          </a:p>
        </p:txBody>
      </p:sp>
      <p:sp>
        <p:nvSpPr>
          <p:cNvPr id="11" name="TextBox 10"/>
          <p:cNvSpPr txBox="1"/>
          <p:nvPr/>
        </p:nvSpPr>
        <p:spPr>
          <a:xfrm>
            <a:off x="1304303" y="4647567"/>
            <a:ext cx="524503" cy="461665"/>
          </a:xfrm>
          <a:prstGeom prst="rect">
            <a:avLst/>
          </a:prstGeom>
          <a:noFill/>
        </p:spPr>
        <p:txBody>
          <a:bodyPr wrap="square" rtlCol="0">
            <a:spAutoFit/>
          </a:bodyPr>
          <a:lstStyle/>
          <a:p>
            <a:pPr algn="r"/>
            <a:r>
              <a:rPr lang="en-US" sz="2400" dirty="0" smtClean="0">
                <a:solidFill>
                  <a:schemeClr val="tx1">
                    <a:lumMod val="95000"/>
                    <a:lumOff val="5000"/>
                  </a:schemeClr>
                </a:solidFill>
              </a:rPr>
              <a:t>1</a:t>
            </a:r>
            <a:endParaRPr lang="en-US" sz="2400" dirty="0">
              <a:solidFill>
                <a:schemeClr val="tx1">
                  <a:lumMod val="95000"/>
                  <a:lumOff val="5000"/>
                </a:schemeClr>
              </a:solidFill>
            </a:endParaRPr>
          </a:p>
        </p:txBody>
      </p:sp>
      <p:sp>
        <p:nvSpPr>
          <p:cNvPr id="12" name="Rectangle 11"/>
          <p:cNvSpPr/>
          <p:nvPr/>
        </p:nvSpPr>
        <p:spPr>
          <a:xfrm>
            <a:off x="4872532" y="4647567"/>
            <a:ext cx="2435347" cy="461665"/>
          </a:xfrm>
          <a:prstGeom prst="rect">
            <a:avLst/>
          </a:prstGeom>
        </p:spPr>
        <p:txBody>
          <a:bodyPr wrap="none">
            <a:spAutoFit/>
          </a:bodyPr>
          <a:lstStyle/>
          <a:p>
            <a:r>
              <a:rPr lang="en-US" sz="2400" dirty="0" smtClean="0">
                <a:solidFill>
                  <a:schemeClr val="accent1"/>
                </a:solidFill>
              </a:rPr>
              <a:t>Top Referrer.com</a:t>
            </a:r>
            <a:endParaRPr lang="en-US" sz="2400" dirty="0">
              <a:solidFill>
                <a:schemeClr val="accent1"/>
              </a:solidFill>
            </a:endParaRPr>
          </a:p>
        </p:txBody>
      </p:sp>
    </p:spTree>
    <p:extLst>
      <p:ext uri="{BB962C8B-B14F-4D97-AF65-F5344CB8AC3E}">
        <p14:creationId xmlns:p14="http://schemas.microsoft.com/office/powerpoint/2010/main" val="209016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Techniques</a:t>
            </a:r>
            <a:endParaRPr lang="en-US" b="1" dirty="0"/>
          </a:p>
          <a:p>
            <a:r>
              <a:rPr lang="en-US" dirty="0"/>
              <a:t>Adjacency Matrix</a:t>
            </a:r>
          </a:p>
          <a:p>
            <a:r>
              <a:rPr lang="en-US" dirty="0"/>
              <a:t>pivot and fold </a:t>
            </a:r>
            <a:r>
              <a:rPr lang="en-US" dirty="0" smtClean="0"/>
              <a:t>operations on tables</a:t>
            </a:r>
            <a:endParaRPr lang="en-US" dirty="0"/>
          </a:p>
          <a:p>
            <a:r>
              <a:rPr lang="en-US" dirty="0"/>
              <a:t>hexagonal binning</a:t>
            </a:r>
          </a:p>
          <a:p>
            <a:r>
              <a:rPr lang="en-US" dirty="0" smtClean="0"/>
              <a:t>confusion </a:t>
            </a:r>
            <a:r>
              <a:rPr lang="en-US" dirty="0"/>
              <a:t>matrix</a:t>
            </a:r>
          </a:p>
          <a:p>
            <a:r>
              <a:rPr lang="en-US" dirty="0"/>
              <a:t>predictive modeling fundamentals</a:t>
            </a:r>
          </a:p>
          <a:p>
            <a:r>
              <a:rPr lang="en-US" dirty="0"/>
              <a:t>machine learning</a:t>
            </a:r>
          </a:p>
          <a:p>
            <a:r>
              <a:rPr lang="en-US" dirty="0"/>
              <a:t>The work of </a:t>
            </a:r>
            <a:r>
              <a:rPr lang="en-US" dirty="0" smtClean="0">
                <a:solidFill>
                  <a:schemeClr val="accent1"/>
                </a:solidFill>
              </a:rPr>
              <a:t>John </a:t>
            </a:r>
            <a:r>
              <a:rPr lang="en-US" dirty="0" err="1" smtClean="0">
                <a:solidFill>
                  <a:schemeClr val="accent1"/>
                </a:solidFill>
              </a:rPr>
              <a:t>Tukey</a:t>
            </a:r>
            <a:r>
              <a:rPr lang="en-US" dirty="0" smtClean="0">
                <a:solidFill>
                  <a:schemeClr val="accent1"/>
                </a:solidFill>
              </a:rPr>
              <a:t> </a:t>
            </a:r>
            <a:r>
              <a:rPr lang="en-US" dirty="0"/>
              <a:t>(Statistics</a:t>
            </a:r>
            <a:r>
              <a:rPr lang="en-US" dirty="0" smtClean="0"/>
              <a:t>)</a:t>
            </a:r>
          </a:p>
          <a:p>
            <a:pPr lvl="1"/>
            <a:r>
              <a:rPr lang="en-US" dirty="0" err="1" smtClean="0">
                <a:solidFill>
                  <a:srgbClr val="7F7F7F"/>
                </a:solidFill>
              </a:rPr>
              <a:t>wikipedia.org</a:t>
            </a:r>
            <a:r>
              <a:rPr lang="en-US" dirty="0">
                <a:solidFill>
                  <a:srgbClr val="7F7F7F"/>
                </a:solidFill>
              </a:rPr>
              <a:t>/wiki/</a:t>
            </a:r>
            <a:r>
              <a:rPr lang="en-US" dirty="0" err="1">
                <a:solidFill>
                  <a:srgbClr val="7F7F7F"/>
                </a:solidFill>
              </a:rPr>
              <a:t>John_Tukey</a:t>
            </a:r>
            <a:endParaRPr lang="en-US" dirty="0">
              <a:solidFill>
                <a:srgbClr val="7F7F7F"/>
              </a:solidFill>
            </a:endParaRPr>
          </a:p>
          <a:p>
            <a:pPr marL="0" indent="0">
              <a:buNone/>
            </a:pPr>
            <a:endParaRPr lang="en-US" dirty="0">
              <a:solidFill>
                <a:srgbClr val="7F7F7F"/>
              </a:solidFill>
            </a:endParaRPr>
          </a:p>
        </p:txBody>
      </p:sp>
      <p:pic>
        <p:nvPicPr>
          <p:cNvPr id="4" name="Picture 3"/>
          <p:cNvPicPr>
            <a:picLocks noChangeAspect="1"/>
          </p:cNvPicPr>
          <p:nvPr/>
        </p:nvPicPr>
        <p:blipFill>
          <a:blip r:embed="rId3"/>
          <a:stretch>
            <a:fillRect/>
          </a:stretch>
        </p:blipFill>
        <p:spPr>
          <a:xfrm>
            <a:off x="6807200" y="2891697"/>
            <a:ext cx="1498600" cy="1270000"/>
          </a:xfrm>
          <a:prstGeom prst="rect">
            <a:avLst/>
          </a:prstGeom>
        </p:spPr>
      </p:pic>
      <p:pic>
        <p:nvPicPr>
          <p:cNvPr id="5" name="Picture 4"/>
          <p:cNvPicPr>
            <a:picLocks noChangeAspect="1"/>
          </p:cNvPicPr>
          <p:nvPr/>
        </p:nvPicPr>
        <p:blipFill>
          <a:blip r:embed="rId4"/>
          <a:stretch>
            <a:fillRect/>
          </a:stretch>
        </p:blipFill>
        <p:spPr>
          <a:xfrm>
            <a:off x="6807200" y="1403388"/>
            <a:ext cx="1270000" cy="1270000"/>
          </a:xfrm>
          <a:prstGeom prst="rect">
            <a:avLst/>
          </a:prstGeom>
        </p:spPr>
      </p:pic>
    </p:spTree>
    <p:extLst>
      <p:ext uri="{BB962C8B-B14F-4D97-AF65-F5344CB8AC3E}">
        <p14:creationId xmlns:p14="http://schemas.microsoft.com/office/powerpoint/2010/main" val="4827620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I do with this data that will benefit the business?</a:t>
            </a:r>
            <a:endParaRPr lang="en-US" dirty="0"/>
          </a:p>
        </p:txBody>
      </p:sp>
      <p:sp>
        <p:nvSpPr>
          <p:cNvPr id="5" name="Content Placeholder 4"/>
          <p:cNvSpPr>
            <a:spLocks noGrp="1"/>
          </p:cNvSpPr>
          <p:nvPr>
            <p:ph idx="1"/>
          </p:nvPr>
        </p:nvSpPr>
        <p:spPr>
          <a:xfrm>
            <a:off x="838200" y="2038388"/>
            <a:ext cx="7512028" cy="3951337"/>
          </a:xfrm>
        </p:spPr>
        <p:txBody>
          <a:bodyPr/>
          <a:lstStyle/>
          <a:p>
            <a:r>
              <a:rPr lang="en-US" dirty="0" smtClean="0"/>
              <a:t>Is there some insight I can bring?</a:t>
            </a:r>
          </a:p>
          <a:p>
            <a:r>
              <a:rPr lang="en-US" dirty="0" smtClean="0"/>
              <a:t>Can I generalize from this data? </a:t>
            </a:r>
            <a:r>
              <a:rPr lang="en-US" dirty="0" smtClean="0">
                <a:solidFill>
                  <a:schemeClr val="bg1">
                    <a:lumMod val="50000"/>
                  </a:schemeClr>
                </a:solidFill>
              </a:rPr>
              <a:t>(global)</a:t>
            </a:r>
          </a:p>
          <a:p>
            <a:r>
              <a:rPr lang="en-US" dirty="0" smtClean="0"/>
              <a:t>Can I ascertain local area insights?</a:t>
            </a:r>
          </a:p>
          <a:p>
            <a:r>
              <a:rPr lang="en-US" dirty="0" smtClean="0"/>
              <a:t>Are there natural partitions in the data?</a:t>
            </a:r>
          </a:p>
          <a:p>
            <a:pPr lvl="1"/>
            <a:r>
              <a:rPr lang="en-US" dirty="0" smtClean="0"/>
              <a:t>Gender, race, age, location?</a:t>
            </a:r>
          </a:p>
          <a:p>
            <a:r>
              <a:rPr lang="en-US" dirty="0" smtClean="0"/>
              <a:t>Is there some business pain I can relieve?</a:t>
            </a:r>
          </a:p>
          <a:p>
            <a:r>
              <a:rPr lang="en-US" dirty="0" smtClean="0"/>
              <a:t>Can I enhance an existing data set?</a:t>
            </a:r>
          </a:p>
          <a:p>
            <a:r>
              <a:rPr lang="en-US" dirty="0" smtClean="0"/>
              <a:t>Can I bring in the data product with a shorter cycle time?</a:t>
            </a:r>
          </a:p>
          <a:p>
            <a:endParaRPr lang="en-US" dirty="0"/>
          </a:p>
        </p:txBody>
      </p:sp>
    </p:spTree>
    <p:extLst>
      <p:ext uri="{BB962C8B-B14F-4D97-AF65-F5344CB8AC3E}">
        <p14:creationId xmlns:p14="http://schemas.microsoft.com/office/powerpoint/2010/main" val="34463675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a:t>
            </a:r>
            <a:r>
              <a:rPr lang="en-US" dirty="0" smtClean="0"/>
              <a:t>ntelligence</a:t>
            </a:r>
            <a:endParaRPr lang="en-US" dirty="0"/>
          </a:p>
        </p:txBody>
      </p:sp>
      <p:sp>
        <p:nvSpPr>
          <p:cNvPr id="3" name="Content Placeholder 2"/>
          <p:cNvSpPr>
            <a:spLocks noGrp="1"/>
          </p:cNvSpPr>
          <p:nvPr>
            <p:ph idx="1"/>
          </p:nvPr>
        </p:nvSpPr>
        <p:spPr/>
        <p:txBody>
          <a:bodyPr>
            <a:normAutofit/>
          </a:bodyPr>
          <a:lstStyle/>
          <a:p>
            <a:r>
              <a:rPr lang="en-US" sz="2000" dirty="0" err="1" smtClean="0">
                <a:latin typeface="Consolas" panose="020B0609020204030204" pitchFamily="49" charset="0"/>
                <a:cs typeface="Consolas" panose="020B0609020204030204" pitchFamily="49" charset="0"/>
              </a:rPr>
              <a:t>wikipedia.org</a:t>
            </a:r>
            <a:r>
              <a:rPr lang="en-US" sz="2000" dirty="0" smtClean="0">
                <a:latin typeface="Consolas" panose="020B0609020204030204" pitchFamily="49" charset="0"/>
                <a:cs typeface="Consolas" panose="020B0609020204030204" pitchFamily="49" charset="0"/>
              </a:rPr>
              <a:t>/wiki/Business_intelligence</a:t>
            </a:r>
          </a:p>
          <a:p>
            <a:endParaRPr lang="en-US" sz="2000" dirty="0" smtClean="0">
              <a:latin typeface="Consolas" panose="020B0609020204030204" pitchFamily="49" charset="0"/>
              <a:cs typeface="Consolas" panose="020B0609020204030204" pitchFamily="49" charset="0"/>
            </a:endParaRPr>
          </a:p>
          <a:p>
            <a:pPr>
              <a:lnSpc>
                <a:spcPct val="150000"/>
              </a:lnSpc>
            </a:pPr>
            <a:r>
              <a:rPr lang="en-US" sz="2000" dirty="0" err="1" smtClean="0">
                <a:latin typeface="Consolas" panose="020B0609020204030204" pitchFamily="49" charset="0"/>
                <a:cs typeface="Consolas" panose="020B0609020204030204" pitchFamily="49" charset="0"/>
              </a:rPr>
              <a:t>Pentaho</a:t>
            </a:r>
            <a:r>
              <a:rPr lang="en-US" sz="2000" dirty="0" smtClean="0">
                <a:latin typeface="Consolas" panose="020B0609020204030204" pitchFamily="49" charset="0"/>
                <a:cs typeface="Consolas" panose="020B0609020204030204" pitchFamily="49" charset="0"/>
              </a:rPr>
              <a:t> - </a:t>
            </a:r>
            <a:r>
              <a:rPr lang="en-US" sz="2000" dirty="0" err="1" smtClean="0">
                <a:solidFill>
                  <a:srgbClr val="7F7F7F"/>
                </a:solidFill>
                <a:latin typeface="Consolas" panose="020B0609020204030204" pitchFamily="49" charset="0"/>
                <a:cs typeface="Consolas" panose="020B0609020204030204" pitchFamily="49" charset="0"/>
              </a:rPr>
              <a:t>pentaho.com</a:t>
            </a:r>
            <a:endParaRPr lang="en-US" sz="2000" dirty="0" smtClean="0">
              <a:solidFill>
                <a:srgbClr val="7F7F7F"/>
              </a:solidFill>
              <a:latin typeface="Consolas" panose="020B0609020204030204" pitchFamily="49" charset="0"/>
              <a:cs typeface="Consolas" panose="020B0609020204030204" pitchFamily="49" charset="0"/>
            </a:endParaRPr>
          </a:p>
          <a:p>
            <a:pPr>
              <a:lnSpc>
                <a:spcPct val="150000"/>
              </a:lnSpc>
            </a:pPr>
            <a:r>
              <a:rPr lang="en-US" sz="2000" dirty="0" smtClean="0">
                <a:latin typeface="Consolas" panose="020B0609020204030204" pitchFamily="49" charset="0"/>
                <a:cs typeface="Consolas" panose="020B0609020204030204" pitchFamily="49" charset="0"/>
              </a:rPr>
              <a:t>Tableau - </a:t>
            </a:r>
            <a:r>
              <a:rPr lang="en-US" sz="2000" dirty="0" err="1" smtClean="0">
                <a:solidFill>
                  <a:srgbClr val="7F7F7F"/>
                </a:solidFill>
                <a:latin typeface="Consolas" panose="020B0609020204030204" pitchFamily="49" charset="0"/>
                <a:cs typeface="Consolas" panose="020B0609020204030204" pitchFamily="49" charset="0"/>
              </a:rPr>
              <a:t>tableausoftware.com</a:t>
            </a:r>
            <a:endParaRPr lang="en-US" sz="2000" dirty="0" smtClean="0">
              <a:solidFill>
                <a:srgbClr val="7F7F7F"/>
              </a:solidFill>
              <a:latin typeface="Consolas" panose="020B0609020204030204" pitchFamily="49" charset="0"/>
              <a:cs typeface="Consolas" panose="020B0609020204030204" pitchFamily="49" charset="0"/>
            </a:endParaRPr>
          </a:p>
          <a:p>
            <a:pPr>
              <a:lnSpc>
                <a:spcPct val="150000"/>
              </a:lnSpc>
            </a:pPr>
            <a:r>
              <a:rPr lang="en-US" sz="2000" dirty="0" smtClean="0">
                <a:latin typeface="Consolas" panose="020B0609020204030204" pitchFamily="49" charset="0"/>
                <a:cs typeface="Consolas" panose="020B0609020204030204" pitchFamily="49" charset="0"/>
              </a:rPr>
              <a:t>Microsoft Power BI for Office </a:t>
            </a:r>
            <a:r>
              <a:rPr lang="en-US" sz="2000" dirty="0">
                <a:latin typeface="Consolas" panose="020B0609020204030204" pitchFamily="49" charset="0"/>
                <a:cs typeface="Consolas" panose="020B0609020204030204" pitchFamily="49" charset="0"/>
              </a:rPr>
              <a:t>365 </a:t>
            </a:r>
            <a:endParaRPr lang="en-US" sz="2000" dirty="0" smtClean="0">
              <a:latin typeface="Consolas" panose="020B0609020204030204" pitchFamily="49" charset="0"/>
              <a:cs typeface="Consolas" panose="020B0609020204030204" pitchFamily="49" charset="0"/>
            </a:endParaRPr>
          </a:p>
          <a:p>
            <a:pPr lvl="1">
              <a:lnSpc>
                <a:spcPct val="150000"/>
              </a:lnSpc>
            </a:pPr>
            <a:r>
              <a:rPr lang="en-US" sz="1800" dirty="0" err="1" smtClean="0">
                <a:solidFill>
                  <a:srgbClr val="7F7F7F"/>
                </a:solidFill>
                <a:latin typeface="Consolas" panose="020B0609020204030204" pitchFamily="49" charset="0"/>
                <a:cs typeface="Consolas" panose="020B0609020204030204" pitchFamily="49" charset="0"/>
              </a:rPr>
              <a:t>microsoft.com</a:t>
            </a:r>
            <a:r>
              <a:rPr lang="en-US" sz="1800" dirty="0">
                <a:solidFill>
                  <a:srgbClr val="7F7F7F"/>
                </a:solidFill>
                <a:latin typeface="Consolas" panose="020B0609020204030204" pitchFamily="49" charset="0"/>
                <a:cs typeface="Consolas" panose="020B0609020204030204" pitchFamily="49" charset="0"/>
              </a:rPr>
              <a:t>/en-us/powerbi/</a:t>
            </a:r>
          </a:p>
        </p:txBody>
      </p:sp>
      <p:pic>
        <p:nvPicPr>
          <p:cNvPr id="4" name="Picture 3"/>
          <p:cNvPicPr>
            <a:picLocks noChangeAspect="1"/>
          </p:cNvPicPr>
          <p:nvPr/>
        </p:nvPicPr>
        <p:blipFill>
          <a:blip r:embed="rId3"/>
          <a:stretch>
            <a:fillRect/>
          </a:stretch>
        </p:blipFill>
        <p:spPr>
          <a:xfrm>
            <a:off x="923544" y="5370600"/>
            <a:ext cx="1943100" cy="619125"/>
          </a:xfrm>
          <a:prstGeom prst="rect">
            <a:avLst/>
          </a:prstGeom>
        </p:spPr>
      </p:pic>
      <p:pic>
        <p:nvPicPr>
          <p:cNvPr id="5" name="Picture 4"/>
          <p:cNvPicPr>
            <a:picLocks noChangeAspect="1"/>
          </p:cNvPicPr>
          <p:nvPr/>
        </p:nvPicPr>
        <p:blipFill>
          <a:blip r:embed="rId4"/>
          <a:stretch>
            <a:fillRect/>
          </a:stretch>
        </p:blipFill>
        <p:spPr>
          <a:xfrm>
            <a:off x="3371850" y="5370598"/>
            <a:ext cx="2400300" cy="619125"/>
          </a:xfrm>
          <a:prstGeom prst="rect">
            <a:avLst/>
          </a:prstGeom>
        </p:spPr>
      </p:pic>
      <p:pic>
        <p:nvPicPr>
          <p:cNvPr id="6" name="Picture 5"/>
          <p:cNvPicPr>
            <a:picLocks noChangeAspect="1"/>
          </p:cNvPicPr>
          <p:nvPr/>
        </p:nvPicPr>
        <p:blipFill>
          <a:blip r:embed="rId5"/>
          <a:stretch>
            <a:fillRect/>
          </a:stretch>
        </p:blipFill>
        <p:spPr>
          <a:xfrm>
            <a:off x="6779872" y="5370599"/>
            <a:ext cx="1809750" cy="619125"/>
          </a:xfrm>
          <a:prstGeom prst="rect">
            <a:avLst/>
          </a:prstGeom>
        </p:spPr>
      </p:pic>
    </p:spTree>
    <p:extLst>
      <p:ext uri="{BB962C8B-B14F-4D97-AF65-F5344CB8AC3E}">
        <p14:creationId xmlns:p14="http://schemas.microsoft.com/office/powerpoint/2010/main" val="781539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sp>
        <p:nvSpPr>
          <p:cNvPr id="3" name="Text Placeholder 2"/>
          <p:cNvSpPr>
            <a:spLocks noGrp="1"/>
          </p:cNvSpPr>
          <p:nvPr>
            <p:ph type="body" idx="1"/>
          </p:nvPr>
        </p:nvSpPr>
        <p:spPr/>
        <p:txBody>
          <a:bodyPr/>
          <a:lstStyle/>
          <a:p>
            <a:r>
              <a:rPr lang="en-US" dirty="0" smtClean="0"/>
              <a:t>Use your pixels!</a:t>
            </a:r>
            <a:endParaRPr lang="en-US" dirty="0"/>
          </a:p>
        </p:txBody>
      </p:sp>
    </p:spTree>
    <p:extLst>
      <p:ext uri="{BB962C8B-B14F-4D97-AF65-F5344CB8AC3E}">
        <p14:creationId xmlns:p14="http://schemas.microsoft.com/office/powerpoint/2010/main" val="39798769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Tools &amp; Libraries</a:t>
            </a:r>
            <a:endParaRPr lang="en-US" dirty="0"/>
          </a:p>
        </p:txBody>
      </p:sp>
      <p:sp>
        <p:nvSpPr>
          <p:cNvPr id="3" name="Content Placeholder 2"/>
          <p:cNvSpPr>
            <a:spLocks noGrp="1"/>
          </p:cNvSpPr>
          <p:nvPr>
            <p:ph sz="quarter" idx="13"/>
          </p:nvPr>
        </p:nvSpPr>
        <p:spPr>
          <a:xfrm>
            <a:off x="841248" y="2039112"/>
            <a:ext cx="3657600" cy="1500245"/>
          </a:xfrm>
        </p:spPr>
        <p:txBody>
          <a:bodyPr>
            <a:normAutofit/>
          </a:bodyPr>
          <a:lstStyle/>
          <a:p>
            <a:r>
              <a:rPr lang="en-US" dirty="0" smtClean="0"/>
              <a:t>HTML5 / CSS3</a:t>
            </a:r>
          </a:p>
          <a:p>
            <a:r>
              <a:rPr lang="en-US" dirty="0" err="1" smtClean="0"/>
              <a:t>Javascript</a:t>
            </a:r>
            <a:endParaRPr lang="en-US" dirty="0" smtClean="0"/>
          </a:p>
          <a:p>
            <a:r>
              <a:rPr lang="en-US" b="1" dirty="0" smtClean="0"/>
              <a:t>d3.js – </a:t>
            </a:r>
            <a:r>
              <a:rPr lang="en-US" b="1" dirty="0" smtClean="0">
                <a:solidFill>
                  <a:schemeClr val="tx1">
                    <a:lumMod val="50000"/>
                    <a:lumOff val="50000"/>
                  </a:schemeClr>
                </a:solidFill>
                <a:latin typeface="Consolas"/>
                <a:cs typeface="Consolas"/>
              </a:rPr>
              <a:t>d3js.org</a:t>
            </a:r>
          </a:p>
          <a:p>
            <a:endParaRPr lang="en-US" dirty="0" smtClean="0"/>
          </a:p>
        </p:txBody>
      </p:sp>
      <p:sp>
        <p:nvSpPr>
          <p:cNvPr id="5" name="Content Placeholder 4"/>
          <p:cNvSpPr>
            <a:spLocks noGrp="1"/>
          </p:cNvSpPr>
          <p:nvPr>
            <p:ph sz="quarter" idx="14"/>
          </p:nvPr>
        </p:nvSpPr>
        <p:spPr/>
        <p:txBody>
          <a:bodyPr/>
          <a:lstStyle/>
          <a:p>
            <a:r>
              <a:rPr lang="en-US" dirty="0"/>
              <a:t>HTML 5 canvas charts</a:t>
            </a:r>
          </a:p>
          <a:p>
            <a:pPr lvl="1"/>
            <a:r>
              <a:rPr lang="en-US" dirty="0" err="1"/>
              <a:t>chartjs.org</a:t>
            </a:r>
            <a:endParaRPr lang="en-US" dirty="0"/>
          </a:p>
          <a:p>
            <a:pPr lvl="1"/>
            <a:r>
              <a:rPr lang="en-US" dirty="0" err="1"/>
              <a:t>canvasjs.com</a:t>
            </a:r>
            <a:endParaRPr lang="en-US" dirty="0"/>
          </a:p>
          <a:p>
            <a:endParaRPr lang="en-US" dirty="0"/>
          </a:p>
        </p:txBody>
      </p:sp>
      <p:pic>
        <p:nvPicPr>
          <p:cNvPr id="4" name="Picture 3"/>
          <p:cNvPicPr>
            <a:picLocks noChangeAspect="1"/>
          </p:cNvPicPr>
          <p:nvPr/>
        </p:nvPicPr>
        <p:blipFill>
          <a:blip r:embed="rId2"/>
          <a:stretch>
            <a:fillRect/>
          </a:stretch>
        </p:blipFill>
        <p:spPr>
          <a:xfrm>
            <a:off x="841248" y="3539357"/>
            <a:ext cx="5148916" cy="2837830"/>
          </a:xfrm>
          <a:prstGeom prst="rect">
            <a:avLst/>
          </a:prstGeom>
        </p:spPr>
      </p:pic>
    </p:spTree>
    <p:extLst>
      <p:ext uri="{BB962C8B-B14F-4D97-AF65-F5344CB8AC3E}">
        <p14:creationId xmlns:p14="http://schemas.microsoft.com/office/powerpoint/2010/main" val="1989121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Tools &amp; Libraries</a:t>
            </a:r>
            <a:endParaRPr lang="en-US" dirty="0"/>
          </a:p>
        </p:txBody>
      </p:sp>
      <p:sp>
        <p:nvSpPr>
          <p:cNvPr id="3" name="Content Placeholder 2"/>
          <p:cNvSpPr>
            <a:spLocks noGrp="1"/>
          </p:cNvSpPr>
          <p:nvPr>
            <p:ph idx="1"/>
          </p:nvPr>
        </p:nvSpPr>
        <p:spPr/>
        <p:txBody>
          <a:bodyPr>
            <a:normAutofit/>
          </a:bodyPr>
          <a:lstStyle/>
          <a:p>
            <a:r>
              <a:rPr lang="en-US" dirty="0" smtClean="0"/>
              <a:t>Google Charts</a:t>
            </a:r>
          </a:p>
          <a:p>
            <a:pPr lvl="1"/>
            <a:r>
              <a:rPr lang="en-US" dirty="0" err="1" smtClean="0">
                <a:solidFill>
                  <a:srgbClr val="7F7F7F"/>
                </a:solidFill>
                <a:latin typeface="Consolas"/>
                <a:cs typeface="Consolas"/>
              </a:rPr>
              <a:t>developers.google.com</a:t>
            </a:r>
            <a:r>
              <a:rPr lang="en-US" dirty="0">
                <a:solidFill>
                  <a:srgbClr val="7F7F7F"/>
                </a:solidFill>
                <a:latin typeface="Consolas"/>
                <a:cs typeface="Consolas"/>
              </a:rPr>
              <a:t>/chart</a:t>
            </a:r>
            <a:r>
              <a:rPr lang="en-US" dirty="0" smtClean="0">
                <a:solidFill>
                  <a:srgbClr val="7F7F7F"/>
                </a:solidFill>
                <a:latin typeface="Consolas"/>
                <a:cs typeface="Consolas"/>
              </a:rPr>
              <a:t>/</a:t>
            </a:r>
          </a:p>
          <a:p>
            <a:pPr lvl="1"/>
            <a:endParaRPr lang="en-US" dirty="0" smtClean="0"/>
          </a:p>
          <a:p>
            <a:pPr lvl="1"/>
            <a:endParaRPr lang="en-US" dirty="0"/>
          </a:p>
          <a:p>
            <a:pPr lvl="1"/>
            <a:endParaRPr lang="en-US" dirty="0" smtClean="0"/>
          </a:p>
          <a:p>
            <a:r>
              <a:rPr lang="en-US" dirty="0" smtClean="0"/>
              <a:t>Google Fusion Tables</a:t>
            </a:r>
          </a:p>
          <a:p>
            <a:pPr lvl="1"/>
            <a:r>
              <a:rPr lang="en-US" dirty="0" smtClean="0"/>
              <a:t>Now integrated with Google Drive</a:t>
            </a:r>
          </a:p>
          <a:p>
            <a:pPr lvl="1"/>
            <a:endParaRPr lang="en-US" dirty="0" smtClean="0"/>
          </a:p>
        </p:txBody>
      </p:sp>
      <p:pic>
        <p:nvPicPr>
          <p:cNvPr id="5" name="Picture 4"/>
          <p:cNvPicPr>
            <a:picLocks noChangeAspect="1"/>
          </p:cNvPicPr>
          <p:nvPr/>
        </p:nvPicPr>
        <p:blipFill>
          <a:blip r:embed="rId2"/>
          <a:stretch>
            <a:fillRect/>
          </a:stretch>
        </p:blipFill>
        <p:spPr>
          <a:xfrm>
            <a:off x="6122674" y="4471599"/>
            <a:ext cx="2595256" cy="1660028"/>
          </a:xfrm>
          <a:prstGeom prst="rect">
            <a:avLst/>
          </a:prstGeom>
        </p:spPr>
      </p:pic>
      <p:pic>
        <p:nvPicPr>
          <p:cNvPr id="7" name="Picture 6"/>
          <p:cNvPicPr>
            <a:picLocks noChangeAspect="1"/>
          </p:cNvPicPr>
          <p:nvPr/>
        </p:nvPicPr>
        <p:blipFill>
          <a:blip r:embed="rId3"/>
          <a:stretch>
            <a:fillRect/>
          </a:stretch>
        </p:blipFill>
        <p:spPr>
          <a:xfrm>
            <a:off x="5245769" y="2901164"/>
            <a:ext cx="3546325" cy="1518815"/>
          </a:xfrm>
          <a:prstGeom prst="rect">
            <a:avLst/>
          </a:prstGeom>
        </p:spPr>
      </p:pic>
    </p:spTree>
    <p:extLst>
      <p:ext uri="{BB962C8B-B14F-4D97-AF65-F5344CB8AC3E}">
        <p14:creationId xmlns:p14="http://schemas.microsoft.com/office/powerpoint/2010/main" val="993427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Tools &amp; Libraries</a:t>
            </a:r>
            <a:endParaRPr lang="en-US" dirty="0"/>
          </a:p>
        </p:txBody>
      </p:sp>
      <p:sp>
        <p:nvSpPr>
          <p:cNvPr id="3" name="Content Placeholder 2"/>
          <p:cNvSpPr>
            <a:spLocks noGrp="1"/>
          </p:cNvSpPr>
          <p:nvPr>
            <p:ph idx="1"/>
          </p:nvPr>
        </p:nvSpPr>
        <p:spPr>
          <a:xfrm>
            <a:off x="838200" y="2038388"/>
            <a:ext cx="4845050" cy="3951337"/>
          </a:xfrm>
        </p:spPr>
        <p:txBody>
          <a:bodyPr/>
          <a:lstStyle/>
          <a:p>
            <a:r>
              <a:rPr lang="en-US" dirty="0" err="1" smtClean="0"/>
              <a:t>bokeh</a:t>
            </a:r>
            <a:r>
              <a:rPr lang="en-US" dirty="0"/>
              <a:t> </a:t>
            </a:r>
            <a:r>
              <a:rPr lang="en-US" dirty="0" smtClean="0"/>
              <a:t>- </a:t>
            </a:r>
            <a:r>
              <a:rPr lang="en-US" dirty="0" err="1" smtClean="0">
                <a:solidFill>
                  <a:srgbClr val="7F7F7F"/>
                </a:solidFill>
                <a:latin typeface="Consolas"/>
                <a:cs typeface="Consolas"/>
              </a:rPr>
              <a:t>bokeh.pydata.org</a:t>
            </a:r>
            <a:endParaRPr lang="en-US" dirty="0" smtClean="0">
              <a:solidFill>
                <a:srgbClr val="7F7F7F"/>
              </a:solidFill>
              <a:latin typeface="Consolas"/>
              <a:cs typeface="Consolas"/>
            </a:endParaRPr>
          </a:p>
          <a:p>
            <a:pPr marL="0" indent="0">
              <a:buNone/>
            </a:pPr>
            <a:endParaRPr lang="en-US" dirty="0" smtClean="0"/>
          </a:p>
        </p:txBody>
      </p:sp>
      <p:pic>
        <p:nvPicPr>
          <p:cNvPr id="6" name="Picture 5"/>
          <p:cNvPicPr>
            <a:picLocks noChangeAspect="1"/>
          </p:cNvPicPr>
          <p:nvPr/>
        </p:nvPicPr>
        <p:blipFill>
          <a:blip r:embed="rId2"/>
          <a:stretch>
            <a:fillRect/>
          </a:stretch>
        </p:blipFill>
        <p:spPr>
          <a:xfrm>
            <a:off x="1473200" y="2794000"/>
            <a:ext cx="1270000" cy="1270000"/>
          </a:xfrm>
          <a:prstGeom prst="rect">
            <a:avLst/>
          </a:prstGeom>
        </p:spPr>
      </p:pic>
      <p:pic>
        <p:nvPicPr>
          <p:cNvPr id="7" name="Picture 6"/>
          <p:cNvPicPr>
            <a:picLocks noChangeAspect="1"/>
          </p:cNvPicPr>
          <p:nvPr/>
        </p:nvPicPr>
        <p:blipFill>
          <a:blip r:embed="rId3"/>
          <a:stretch>
            <a:fillRect/>
          </a:stretch>
        </p:blipFill>
        <p:spPr>
          <a:xfrm>
            <a:off x="4515916" y="2794000"/>
            <a:ext cx="1270000" cy="1270000"/>
          </a:xfrm>
          <a:prstGeom prst="rect">
            <a:avLst/>
          </a:prstGeom>
        </p:spPr>
      </p:pic>
      <p:pic>
        <p:nvPicPr>
          <p:cNvPr id="8" name="Picture 7"/>
          <p:cNvPicPr>
            <a:picLocks noChangeAspect="1"/>
          </p:cNvPicPr>
          <p:nvPr/>
        </p:nvPicPr>
        <p:blipFill>
          <a:blip r:embed="rId4"/>
          <a:stretch>
            <a:fillRect/>
          </a:stretch>
        </p:blipFill>
        <p:spPr>
          <a:xfrm>
            <a:off x="2994558" y="2794000"/>
            <a:ext cx="1270000" cy="1270000"/>
          </a:xfrm>
          <a:prstGeom prst="rect">
            <a:avLst/>
          </a:prstGeom>
        </p:spPr>
      </p:pic>
      <p:pic>
        <p:nvPicPr>
          <p:cNvPr id="9" name="Picture 8"/>
          <p:cNvPicPr>
            <a:picLocks noChangeAspect="1"/>
          </p:cNvPicPr>
          <p:nvPr/>
        </p:nvPicPr>
        <p:blipFill>
          <a:blip r:embed="rId5"/>
          <a:stretch>
            <a:fillRect/>
          </a:stretch>
        </p:blipFill>
        <p:spPr>
          <a:xfrm>
            <a:off x="6037273" y="2794000"/>
            <a:ext cx="1270000" cy="1270000"/>
          </a:xfrm>
          <a:prstGeom prst="rect">
            <a:avLst/>
          </a:prstGeom>
        </p:spPr>
      </p:pic>
      <p:pic>
        <p:nvPicPr>
          <p:cNvPr id="10" name="Picture 9"/>
          <p:cNvPicPr>
            <a:picLocks noChangeAspect="1"/>
          </p:cNvPicPr>
          <p:nvPr/>
        </p:nvPicPr>
        <p:blipFill>
          <a:blip r:embed="rId6"/>
          <a:stretch>
            <a:fillRect/>
          </a:stretch>
        </p:blipFill>
        <p:spPr>
          <a:xfrm>
            <a:off x="1473200" y="4357157"/>
            <a:ext cx="1270000" cy="1270000"/>
          </a:xfrm>
          <a:prstGeom prst="rect">
            <a:avLst/>
          </a:prstGeom>
        </p:spPr>
      </p:pic>
      <p:pic>
        <p:nvPicPr>
          <p:cNvPr id="11" name="Picture 10"/>
          <p:cNvPicPr>
            <a:picLocks noChangeAspect="1"/>
          </p:cNvPicPr>
          <p:nvPr/>
        </p:nvPicPr>
        <p:blipFill>
          <a:blip r:embed="rId7"/>
          <a:stretch>
            <a:fillRect/>
          </a:stretch>
        </p:blipFill>
        <p:spPr>
          <a:xfrm>
            <a:off x="2994558" y="4357157"/>
            <a:ext cx="1270000" cy="1270000"/>
          </a:xfrm>
          <a:prstGeom prst="rect">
            <a:avLst/>
          </a:prstGeom>
        </p:spPr>
      </p:pic>
      <p:pic>
        <p:nvPicPr>
          <p:cNvPr id="12" name="Picture 11"/>
          <p:cNvPicPr>
            <a:picLocks noChangeAspect="1"/>
          </p:cNvPicPr>
          <p:nvPr/>
        </p:nvPicPr>
        <p:blipFill>
          <a:blip r:embed="rId8"/>
          <a:stretch>
            <a:fillRect/>
          </a:stretch>
        </p:blipFill>
        <p:spPr>
          <a:xfrm>
            <a:off x="4515916" y="4357157"/>
            <a:ext cx="1270000" cy="1270000"/>
          </a:xfrm>
          <a:prstGeom prst="rect">
            <a:avLst/>
          </a:prstGeom>
        </p:spPr>
      </p:pic>
      <p:pic>
        <p:nvPicPr>
          <p:cNvPr id="13" name="Picture 12"/>
          <p:cNvPicPr>
            <a:picLocks noChangeAspect="1"/>
          </p:cNvPicPr>
          <p:nvPr/>
        </p:nvPicPr>
        <p:blipFill>
          <a:blip r:embed="rId9"/>
          <a:stretch>
            <a:fillRect/>
          </a:stretch>
        </p:blipFill>
        <p:spPr>
          <a:xfrm>
            <a:off x="6037273" y="4382557"/>
            <a:ext cx="1270000" cy="1244600"/>
          </a:xfrm>
          <a:prstGeom prst="rect">
            <a:avLst/>
          </a:prstGeom>
        </p:spPr>
      </p:pic>
    </p:spTree>
    <p:extLst>
      <p:ext uri="{BB962C8B-B14F-4D97-AF65-F5344CB8AC3E}">
        <p14:creationId xmlns:p14="http://schemas.microsoft.com/office/powerpoint/2010/main" val="15113490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Tools &amp; Libraries</a:t>
            </a:r>
            <a:endParaRPr lang="en-US" dirty="0"/>
          </a:p>
        </p:txBody>
      </p:sp>
      <p:sp>
        <p:nvSpPr>
          <p:cNvPr id="3" name="Content Placeholder 2"/>
          <p:cNvSpPr>
            <a:spLocks noGrp="1"/>
          </p:cNvSpPr>
          <p:nvPr>
            <p:ph sz="quarter" idx="13"/>
          </p:nvPr>
        </p:nvSpPr>
        <p:spPr/>
        <p:txBody>
          <a:bodyPr/>
          <a:lstStyle/>
          <a:p>
            <a:r>
              <a:rPr lang="en-US" dirty="0" err="1" smtClean="0"/>
              <a:t>Matplotlib</a:t>
            </a:r>
            <a:endParaRPr lang="en-US" dirty="0"/>
          </a:p>
          <a:p>
            <a:pPr lvl="1"/>
            <a:r>
              <a:rPr lang="en-US" sz="1800" dirty="0" err="1" smtClean="0">
                <a:solidFill>
                  <a:srgbClr val="7F7F7F"/>
                </a:solidFill>
                <a:latin typeface="Consolas"/>
                <a:cs typeface="Consolas"/>
              </a:rPr>
              <a:t>matplotlib.org</a:t>
            </a:r>
            <a:endParaRPr lang="en-US" sz="1800" dirty="0" smtClean="0">
              <a:solidFill>
                <a:srgbClr val="7F7F7F"/>
              </a:solidFill>
              <a:latin typeface="Consolas"/>
              <a:cs typeface="Consolas"/>
            </a:endParaRPr>
          </a:p>
          <a:p>
            <a:pPr marL="0" indent="0">
              <a:buNone/>
            </a:pPr>
            <a:endParaRPr lang="en-US" dirty="0" smtClean="0"/>
          </a:p>
        </p:txBody>
      </p:sp>
      <p:sp>
        <p:nvSpPr>
          <p:cNvPr id="5" name="Content Placeholder 4"/>
          <p:cNvSpPr>
            <a:spLocks noGrp="1"/>
          </p:cNvSpPr>
          <p:nvPr>
            <p:ph sz="quarter" idx="14"/>
          </p:nvPr>
        </p:nvSpPr>
        <p:spPr/>
        <p:txBody>
          <a:bodyPr/>
          <a:lstStyle/>
          <a:p>
            <a:r>
              <a:rPr lang="en-US" dirty="0" err="1"/>
              <a:t>Mayavi</a:t>
            </a:r>
            <a:r>
              <a:rPr lang="en-US" dirty="0"/>
              <a:t> 2</a:t>
            </a:r>
          </a:p>
          <a:p>
            <a:pPr lvl="1"/>
            <a:r>
              <a:rPr lang="en-US" sz="1600" dirty="0" err="1">
                <a:solidFill>
                  <a:srgbClr val="7F7F7F"/>
                </a:solidFill>
                <a:latin typeface="Consolas"/>
                <a:cs typeface="Consolas"/>
              </a:rPr>
              <a:t>code.enthought.com</a:t>
            </a:r>
            <a:r>
              <a:rPr lang="en-US" sz="1600" dirty="0">
                <a:solidFill>
                  <a:srgbClr val="7F7F7F"/>
                </a:solidFill>
                <a:latin typeface="Consolas"/>
                <a:cs typeface="Consolas"/>
              </a:rPr>
              <a:t>/projects/</a:t>
            </a:r>
            <a:r>
              <a:rPr lang="en-US" sz="1600" dirty="0" err="1">
                <a:solidFill>
                  <a:srgbClr val="7F7F7F"/>
                </a:solidFill>
                <a:latin typeface="Consolas"/>
                <a:cs typeface="Consolas"/>
              </a:rPr>
              <a:t>mayavi</a:t>
            </a:r>
            <a:r>
              <a:rPr lang="en-US" sz="1600" dirty="0">
                <a:solidFill>
                  <a:srgbClr val="7F7F7F"/>
                </a:solidFill>
                <a:latin typeface="Consolas"/>
                <a:cs typeface="Consolas"/>
              </a:rPr>
              <a:t>/</a:t>
            </a:r>
          </a:p>
          <a:p>
            <a:pPr marL="0" indent="0">
              <a:buNone/>
            </a:pPr>
            <a:endParaRPr lang="en-US" dirty="0"/>
          </a:p>
        </p:txBody>
      </p:sp>
      <p:pic>
        <p:nvPicPr>
          <p:cNvPr id="4" name="Picture 3"/>
          <p:cNvPicPr>
            <a:picLocks noChangeAspect="1"/>
          </p:cNvPicPr>
          <p:nvPr/>
        </p:nvPicPr>
        <p:blipFill>
          <a:blip r:embed="rId3"/>
          <a:stretch>
            <a:fillRect/>
          </a:stretch>
        </p:blipFill>
        <p:spPr>
          <a:xfrm>
            <a:off x="551280" y="3093913"/>
            <a:ext cx="3538832" cy="2895408"/>
          </a:xfrm>
          <a:prstGeom prst="rect">
            <a:avLst/>
          </a:prstGeom>
        </p:spPr>
      </p:pic>
      <p:pic>
        <p:nvPicPr>
          <p:cNvPr id="6" name="Picture 5"/>
          <p:cNvPicPr>
            <a:picLocks noChangeAspect="1"/>
          </p:cNvPicPr>
          <p:nvPr/>
        </p:nvPicPr>
        <p:blipFill>
          <a:blip r:embed="rId4"/>
          <a:stretch>
            <a:fillRect/>
          </a:stretch>
        </p:blipFill>
        <p:spPr>
          <a:xfrm>
            <a:off x="5030151" y="3092613"/>
            <a:ext cx="2762601" cy="2896708"/>
          </a:xfrm>
          <a:prstGeom prst="rect">
            <a:avLst/>
          </a:prstGeom>
        </p:spPr>
      </p:pic>
    </p:spTree>
    <p:extLst>
      <p:ext uri="{BB962C8B-B14F-4D97-AF65-F5344CB8AC3E}">
        <p14:creationId xmlns:p14="http://schemas.microsoft.com/office/powerpoint/2010/main" val="33492816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Tools &amp; Libraries</a:t>
            </a:r>
            <a:endParaRPr lang="en-US" dirty="0"/>
          </a:p>
        </p:txBody>
      </p:sp>
      <p:sp>
        <p:nvSpPr>
          <p:cNvPr id="3" name="Content Placeholder 2"/>
          <p:cNvSpPr>
            <a:spLocks noGrp="1"/>
          </p:cNvSpPr>
          <p:nvPr>
            <p:ph sz="quarter" idx="13"/>
          </p:nvPr>
        </p:nvSpPr>
        <p:spPr/>
        <p:txBody>
          <a:bodyPr/>
          <a:lstStyle/>
          <a:p>
            <a:r>
              <a:rPr lang="en-US" dirty="0" smtClean="0"/>
              <a:t>home.gna.org</a:t>
            </a:r>
            <a:r>
              <a:rPr lang="en-US" dirty="0"/>
              <a:t>/veusz</a:t>
            </a:r>
            <a:r>
              <a:rPr lang="en-US" dirty="0" smtClean="0"/>
              <a:t>/</a:t>
            </a:r>
          </a:p>
          <a:p>
            <a:endParaRPr lang="en-US" dirty="0" smtClean="0"/>
          </a:p>
        </p:txBody>
      </p:sp>
      <p:sp>
        <p:nvSpPr>
          <p:cNvPr id="4" name="Content Placeholder 3"/>
          <p:cNvSpPr>
            <a:spLocks noGrp="1"/>
          </p:cNvSpPr>
          <p:nvPr>
            <p:ph sz="quarter" idx="14"/>
          </p:nvPr>
        </p:nvSpPr>
        <p:spPr/>
        <p:txBody>
          <a:bodyPr/>
          <a:lstStyle/>
          <a:p>
            <a:r>
              <a:rPr lang="en-US" dirty="0" err="1" smtClean="0"/>
              <a:t>pyqtgraph.org</a:t>
            </a:r>
            <a:endParaRPr lang="en-US" dirty="0"/>
          </a:p>
          <a:p>
            <a:endParaRPr lang="en-US" dirty="0"/>
          </a:p>
        </p:txBody>
      </p:sp>
      <p:pic>
        <p:nvPicPr>
          <p:cNvPr id="7" name="Picture 6"/>
          <p:cNvPicPr>
            <a:picLocks noChangeAspect="1"/>
          </p:cNvPicPr>
          <p:nvPr/>
        </p:nvPicPr>
        <p:blipFill>
          <a:blip r:embed="rId2"/>
          <a:stretch>
            <a:fillRect/>
          </a:stretch>
        </p:blipFill>
        <p:spPr>
          <a:xfrm>
            <a:off x="841248" y="2560491"/>
            <a:ext cx="3428829" cy="3428829"/>
          </a:xfrm>
          <a:prstGeom prst="rect">
            <a:avLst/>
          </a:prstGeom>
        </p:spPr>
      </p:pic>
      <p:pic>
        <p:nvPicPr>
          <p:cNvPr id="8" name="Picture 7"/>
          <p:cNvPicPr>
            <a:picLocks noChangeAspect="1"/>
          </p:cNvPicPr>
          <p:nvPr/>
        </p:nvPicPr>
        <p:blipFill>
          <a:blip r:embed="rId3"/>
          <a:stretch>
            <a:fillRect/>
          </a:stretch>
        </p:blipFill>
        <p:spPr>
          <a:xfrm>
            <a:off x="4306684" y="2560490"/>
            <a:ext cx="4286036" cy="3428829"/>
          </a:xfrm>
          <a:prstGeom prst="rect">
            <a:avLst/>
          </a:prstGeom>
        </p:spPr>
      </p:pic>
    </p:spTree>
    <p:extLst>
      <p:ext uri="{BB962C8B-B14F-4D97-AF65-F5344CB8AC3E}">
        <p14:creationId xmlns:p14="http://schemas.microsoft.com/office/powerpoint/2010/main" val="9132626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a:t>
            </a:r>
            <a:endParaRPr lang="en-US" dirty="0"/>
          </a:p>
        </p:txBody>
      </p:sp>
      <p:sp>
        <p:nvSpPr>
          <p:cNvPr id="3" name="Content Placeholder 2"/>
          <p:cNvSpPr>
            <a:spLocks noGrp="1"/>
          </p:cNvSpPr>
          <p:nvPr>
            <p:ph sz="quarter" idx="13"/>
          </p:nvPr>
        </p:nvSpPr>
        <p:spPr>
          <a:xfrm>
            <a:off x="841248" y="2039112"/>
            <a:ext cx="3373156" cy="3950208"/>
          </a:xfrm>
        </p:spPr>
        <p:txBody>
          <a:bodyPr>
            <a:normAutofit/>
          </a:bodyPr>
          <a:lstStyle/>
          <a:p>
            <a:r>
              <a:rPr lang="en-US" sz="2800" dirty="0" smtClean="0"/>
              <a:t>Why?</a:t>
            </a:r>
          </a:p>
          <a:p>
            <a:pPr lvl="1"/>
            <a:r>
              <a:rPr lang="en-US" sz="2400" dirty="0" smtClean="0"/>
              <a:t>Time</a:t>
            </a:r>
          </a:p>
          <a:p>
            <a:pPr lvl="2"/>
            <a:r>
              <a:rPr lang="en-US" sz="2400" dirty="0" smtClean="0"/>
              <a:t>Pre-built images</a:t>
            </a:r>
          </a:p>
          <a:p>
            <a:pPr lvl="1"/>
            <a:r>
              <a:rPr lang="en-US" sz="2400" dirty="0" smtClean="0"/>
              <a:t>Cost</a:t>
            </a:r>
          </a:p>
          <a:p>
            <a:pPr lvl="1"/>
            <a:r>
              <a:rPr lang="en-US" sz="2400" dirty="0" smtClean="0"/>
              <a:t>On Demand</a:t>
            </a:r>
          </a:p>
        </p:txBody>
      </p:sp>
      <p:sp>
        <p:nvSpPr>
          <p:cNvPr id="4" name="Content Placeholder 3"/>
          <p:cNvSpPr>
            <a:spLocks noGrp="1"/>
          </p:cNvSpPr>
          <p:nvPr>
            <p:ph sz="quarter" idx="14"/>
          </p:nvPr>
        </p:nvSpPr>
        <p:spPr>
          <a:xfrm>
            <a:off x="4645151" y="2039112"/>
            <a:ext cx="4062755" cy="3950208"/>
          </a:xfrm>
        </p:spPr>
        <p:txBody>
          <a:bodyPr>
            <a:normAutofit lnSpcReduction="10000"/>
          </a:bodyPr>
          <a:lstStyle/>
          <a:p>
            <a:r>
              <a:rPr lang="en-US" sz="2800" dirty="0"/>
              <a:t>How/Where?</a:t>
            </a:r>
          </a:p>
          <a:p>
            <a:pPr lvl="1"/>
            <a:r>
              <a:rPr lang="en-US" sz="2400" dirty="0"/>
              <a:t>Microsoft Azure</a:t>
            </a:r>
          </a:p>
          <a:p>
            <a:pPr lvl="1"/>
            <a:r>
              <a:rPr lang="en-US" sz="2400" dirty="0"/>
              <a:t>Amazon Elastic </a:t>
            </a:r>
            <a:r>
              <a:rPr lang="en-US" sz="2400" dirty="0" smtClean="0"/>
              <a:t>Cloud</a:t>
            </a:r>
          </a:p>
          <a:p>
            <a:pPr lvl="1"/>
            <a:r>
              <a:rPr lang="en-US" sz="2400" dirty="0" smtClean="0"/>
              <a:t>Google Compute</a:t>
            </a:r>
            <a:endParaRPr lang="en-US" sz="2400" dirty="0"/>
          </a:p>
          <a:p>
            <a:pPr lvl="1"/>
            <a:r>
              <a:rPr lang="en-US" sz="2400" dirty="0" err="1" smtClean="0"/>
              <a:t>Heroku</a:t>
            </a:r>
            <a:endParaRPr lang="en-US" sz="2400" dirty="0" smtClean="0"/>
          </a:p>
          <a:p>
            <a:pPr lvl="1"/>
            <a:r>
              <a:rPr lang="en-US" sz="2400" dirty="0" smtClean="0"/>
              <a:t>Your Own Machine</a:t>
            </a:r>
          </a:p>
          <a:p>
            <a:pPr lvl="2"/>
            <a:r>
              <a:rPr lang="en-US" dirty="0" smtClean="0"/>
              <a:t>Oracle </a:t>
            </a:r>
            <a:r>
              <a:rPr lang="en-US" dirty="0" err="1" smtClean="0"/>
              <a:t>VirtualBox</a:t>
            </a:r>
            <a:r>
              <a:rPr lang="en-US" dirty="0"/>
              <a:t>	 - </a:t>
            </a:r>
            <a:endParaRPr lang="en-US" dirty="0" smtClean="0"/>
          </a:p>
          <a:p>
            <a:pPr marL="640080" lvl="2" indent="0">
              <a:buNone/>
            </a:pPr>
            <a:r>
              <a:rPr lang="en-US" dirty="0" err="1" smtClean="0">
                <a:solidFill>
                  <a:srgbClr val="7F7F7F"/>
                </a:solidFill>
                <a:latin typeface="Consolas"/>
                <a:cs typeface="Consolas"/>
              </a:rPr>
              <a:t>www.virtualbox.org</a:t>
            </a:r>
            <a:endParaRPr lang="en-US" dirty="0" smtClean="0">
              <a:solidFill>
                <a:srgbClr val="7F7F7F"/>
              </a:solidFill>
              <a:latin typeface="Consolas"/>
              <a:cs typeface="Consolas"/>
            </a:endParaRPr>
          </a:p>
          <a:p>
            <a:pPr lvl="2"/>
            <a:r>
              <a:rPr lang="en-US" dirty="0" smtClean="0"/>
              <a:t>Parallels</a:t>
            </a:r>
          </a:p>
          <a:p>
            <a:pPr lvl="2"/>
            <a:r>
              <a:rPr lang="en-US" dirty="0" err="1" smtClean="0"/>
              <a:t>VMWare</a:t>
            </a:r>
            <a:endParaRPr lang="en-US" dirty="0"/>
          </a:p>
          <a:p>
            <a:endParaRPr lang="en-US" sz="2800" dirty="0"/>
          </a:p>
        </p:txBody>
      </p:sp>
    </p:spTree>
    <p:extLst>
      <p:ext uri="{BB962C8B-B14F-4D97-AF65-F5344CB8AC3E}">
        <p14:creationId xmlns:p14="http://schemas.microsoft.com/office/powerpoint/2010/main" val="34718672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 data quality check</a:t>
            </a:r>
            <a:endParaRPr lang="en-US" dirty="0"/>
          </a:p>
        </p:txBody>
      </p:sp>
      <p:pic>
        <p:nvPicPr>
          <p:cNvPr id="3" name="Picture 2"/>
          <p:cNvPicPr>
            <a:picLocks noChangeAspect="1"/>
          </p:cNvPicPr>
          <p:nvPr/>
        </p:nvPicPr>
        <p:blipFill>
          <a:blip r:embed="rId3"/>
          <a:stretch>
            <a:fillRect/>
          </a:stretch>
        </p:blipFill>
        <p:spPr>
          <a:xfrm>
            <a:off x="558800" y="1879237"/>
            <a:ext cx="4013200" cy="3492500"/>
          </a:xfrm>
          <a:prstGeom prst="rect">
            <a:avLst/>
          </a:prstGeom>
        </p:spPr>
      </p:pic>
      <p:pic>
        <p:nvPicPr>
          <p:cNvPr id="4" name="Picture 3"/>
          <p:cNvPicPr>
            <a:picLocks noChangeAspect="1"/>
          </p:cNvPicPr>
          <p:nvPr/>
        </p:nvPicPr>
        <p:blipFill>
          <a:blip r:embed="rId4"/>
          <a:stretch>
            <a:fillRect/>
          </a:stretch>
        </p:blipFill>
        <p:spPr>
          <a:xfrm>
            <a:off x="4572000" y="1879237"/>
            <a:ext cx="4000500" cy="3543300"/>
          </a:xfrm>
          <a:prstGeom prst="rect">
            <a:avLst/>
          </a:prstGeom>
        </p:spPr>
      </p:pic>
    </p:spTree>
    <p:extLst>
      <p:ext uri="{BB962C8B-B14F-4D97-AF65-F5344CB8AC3E}">
        <p14:creationId xmlns:p14="http://schemas.microsoft.com/office/powerpoint/2010/main" val="9936579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Projections</a:t>
            </a:r>
            <a:endParaRPr lang="en-US" dirty="0"/>
          </a:p>
        </p:txBody>
      </p:sp>
      <p:sp>
        <p:nvSpPr>
          <p:cNvPr id="3" name="Content Placeholder 2"/>
          <p:cNvSpPr>
            <a:spLocks noGrp="1"/>
          </p:cNvSpPr>
          <p:nvPr>
            <p:ph idx="1"/>
          </p:nvPr>
        </p:nvSpPr>
        <p:spPr>
          <a:xfrm>
            <a:off x="838200" y="2038388"/>
            <a:ext cx="7754520" cy="3951337"/>
          </a:xfrm>
        </p:spPr>
        <p:txBody>
          <a:bodyPr>
            <a:normAutofit/>
          </a:bodyPr>
          <a:lstStyle/>
          <a:p>
            <a:r>
              <a:rPr lang="en-US" sz="2000" dirty="0">
                <a:latin typeface="Consolas" panose="020B0609020204030204" pitchFamily="49" charset="0"/>
                <a:cs typeface="Consolas" panose="020B0609020204030204" pitchFamily="49" charset="0"/>
              </a:rPr>
              <a:t>http://en.wikipedia.org/wiki/List_of_map_projections</a:t>
            </a:r>
          </a:p>
          <a:p>
            <a:r>
              <a:rPr lang="en-US" sz="2000" dirty="0" smtClean="0">
                <a:latin typeface="Consolas" panose="020B0609020204030204" pitchFamily="49" charset="0"/>
                <a:cs typeface="Consolas" panose="020B0609020204030204" pitchFamily="49" charset="0"/>
              </a:rPr>
              <a:t>http</a:t>
            </a:r>
            <a:r>
              <a:rPr lang="en-US" sz="2000" dirty="0">
                <a:latin typeface="Consolas" panose="020B0609020204030204" pitchFamily="49" charset="0"/>
                <a:cs typeface="Consolas" panose="020B0609020204030204" pitchFamily="49" charset="0"/>
              </a:rPr>
              <a:t>://xkcd.com/977</a:t>
            </a:r>
            <a:r>
              <a:rPr lang="en-US" sz="2000" dirty="0" smtClean="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http://</a:t>
            </a:r>
            <a:r>
              <a:rPr lang="en-US" sz="2000" dirty="0" err="1">
                <a:latin typeface="Consolas" panose="020B0609020204030204" pitchFamily="49" charset="0"/>
                <a:cs typeface="Consolas" panose="020B0609020204030204" pitchFamily="49" charset="0"/>
              </a:rPr>
              <a:t>www.jasondavies.com</a:t>
            </a:r>
            <a:r>
              <a:rPr lang="en-US" sz="2000" dirty="0">
                <a:latin typeface="Consolas" panose="020B0609020204030204" pitchFamily="49" charset="0"/>
                <a:cs typeface="Consolas" panose="020B0609020204030204" pitchFamily="49" charset="0"/>
              </a:rPr>
              <a:t>/maps/countries-by-area/</a:t>
            </a:r>
          </a:p>
        </p:txBody>
      </p:sp>
    </p:spTree>
    <p:extLst>
      <p:ext uri="{BB962C8B-B14F-4D97-AF65-F5344CB8AC3E}">
        <p14:creationId xmlns:p14="http://schemas.microsoft.com/office/powerpoint/2010/main" val="14650242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436563"/>
            <a:ext cx="8041440" cy="1073455"/>
          </a:xfrm>
        </p:spPr>
        <p:txBody>
          <a:bodyPr/>
          <a:lstStyle/>
          <a:p>
            <a:r>
              <a:rPr lang="en-US" dirty="0" smtClean="0"/>
              <a:t>Mercator</a:t>
            </a:r>
            <a:endParaRPr lang="en-US" dirty="0"/>
          </a:p>
        </p:txBody>
      </p:sp>
      <p:pic>
        <p:nvPicPr>
          <p:cNvPr id="2050" name="Picture 2" descr="Mercator_projection_SW.jpg (2058×174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1281" y="1569360"/>
            <a:ext cx="5012512" cy="425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280" y="5821960"/>
            <a:ext cx="7936788" cy="523220"/>
          </a:xfrm>
          <a:prstGeom prst="rect">
            <a:avLst/>
          </a:prstGeom>
          <a:noFill/>
        </p:spPr>
        <p:txBody>
          <a:bodyPr wrap="none" rtlCol="0">
            <a:spAutoFit/>
          </a:bodyPr>
          <a:lstStyle/>
          <a:p>
            <a:r>
              <a:rPr lang="en-US" sz="1400" dirty="0">
                <a:solidFill>
                  <a:schemeClr val="bg1">
                    <a:lumMod val="50000"/>
                  </a:schemeClr>
                </a:solidFill>
                <a:latin typeface="Consolas" panose="020B0609020204030204" pitchFamily="49" charset="0"/>
              </a:rPr>
              <a:t>http://</a:t>
            </a:r>
            <a:r>
              <a:rPr lang="en-US" sz="1400" dirty="0" smtClean="0">
                <a:solidFill>
                  <a:schemeClr val="bg1">
                    <a:lumMod val="50000"/>
                  </a:schemeClr>
                </a:solidFill>
                <a:latin typeface="Consolas" panose="020B0609020204030204" pitchFamily="49" charset="0"/>
              </a:rPr>
              <a:t>upload.wikimedia.org/wikipedia/commons/f/f4/Mercator_projection_SW.jpg</a:t>
            </a:r>
          </a:p>
          <a:p>
            <a:r>
              <a:rPr lang="en-US" sz="1400" dirty="0">
                <a:solidFill>
                  <a:schemeClr val="bg1">
                    <a:lumMod val="50000"/>
                  </a:schemeClr>
                </a:solidFill>
                <a:latin typeface="Consolas" panose="020B0609020204030204" pitchFamily="49" charset="0"/>
              </a:rPr>
              <a:t>http://commons.wikimedia.org/wiki/File:Australia-Greenland_size_comparison.svg</a:t>
            </a:r>
          </a:p>
        </p:txBody>
      </p:sp>
      <p:pic>
        <p:nvPicPr>
          <p:cNvPr id="2054" name="Picture 6" descr="File:Australia-Greenland size compariso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552" y="2038350"/>
            <a:ext cx="2926168" cy="278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36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Goode </a:t>
            </a:r>
            <a:r>
              <a:rPr lang="en-US" dirty="0" err="1"/>
              <a:t>homolosine</a:t>
            </a:r>
            <a:r>
              <a:rPr lang="en-US" dirty="0"/>
              <a:t> </a:t>
            </a:r>
            <a:r>
              <a:rPr lang="en-US" dirty="0" smtClean="0"/>
              <a:t>projection</a:t>
            </a:r>
            <a:endParaRPr lang="en-US" dirty="0"/>
          </a:p>
        </p:txBody>
      </p:sp>
      <p:pic>
        <p:nvPicPr>
          <p:cNvPr id="1026" name="Picture 2" descr="http://upload.wikimedia.org/wikipedia/commons/f/f2/Goode_homolosine_projection_SW.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597" y="1819074"/>
            <a:ext cx="8572806" cy="3749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2253" y="5863905"/>
            <a:ext cx="7814960" cy="615553"/>
          </a:xfrm>
          <a:prstGeom prst="rect">
            <a:avLst/>
          </a:prstGeom>
          <a:noFill/>
        </p:spPr>
        <p:txBody>
          <a:bodyPr wrap="none" rtlCol="0">
            <a:spAutoFit/>
          </a:bodyPr>
          <a:lstStyle/>
          <a:p>
            <a:r>
              <a:rPr lang="en-US" dirty="0" smtClean="0"/>
              <a:t>Equal area projection map</a:t>
            </a:r>
          </a:p>
          <a:p>
            <a:r>
              <a:rPr lang="en-US" sz="1600" dirty="0">
                <a:solidFill>
                  <a:schemeClr val="tx1">
                    <a:lumMod val="50000"/>
                    <a:lumOff val="50000"/>
                  </a:schemeClr>
                </a:solidFill>
                <a:latin typeface="Consolas" panose="020B0609020204030204" pitchFamily="49" charset="0"/>
              </a:rPr>
              <a:t>http://en.wikipedia.org/wiki/File:Goode_homolosine_projection_SW.jpg</a:t>
            </a:r>
          </a:p>
        </p:txBody>
      </p:sp>
    </p:spTree>
    <p:extLst>
      <p:ext uri="{BB962C8B-B14F-4D97-AF65-F5344CB8AC3E}">
        <p14:creationId xmlns:p14="http://schemas.microsoft.com/office/powerpoint/2010/main" val="231208833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747898"/>
            <a:ext cx="3691924" cy="5652567"/>
          </a:xfrm>
        </p:spPr>
        <p:txBody>
          <a:bodyPr>
            <a:normAutofit/>
          </a:bodyPr>
          <a:lstStyle/>
          <a:p>
            <a:r>
              <a:rPr lang="en-US" sz="3600" i="1" dirty="0" smtClean="0">
                <a:solidFill>
                  <a:schemeClr val="accent1"/>
                </a:solidFill>
              </a:rPr>
              <a:t>That was a </a:t>
            </a:r>
          </a:p>
          <a:p>
            <a:r>
              <a:rPr lang="en-US" sz="3600" b="1" i="1" dirty="0" smtClean="0">
                <a:solidFill>
                  <a:schemeClr val="accent1"/>
                </a:solidFill>
              </a:rPr>
              <a:t>BIG</a:t>
            </a:r>
            <a:r>
              <a:rPr lang="en-US" sz="3600" i="1" dirty="0" smtClean="0">
                <a:solidFill>
                  <a:schemeClr val="accent1"/>
                </a:solidFill>
              </a:rPr>
              <a:t> drink </a:t>
            </a:r>
          </a:p>
          <a:p>
            <a:r>
              <a:rPr lang="en-US" sz="3600" i="1" dirty="0" smtClean="0">
                <a:solidFill>
                  <a:schemeClr val="accent1"/>
                </a:solidFill>
              </a:rPr>
              <a:t>from the fire hose!</a:t>
            </a:r>
            <a:endParaRPr lang="en-US" sz="3600" i="1"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123" y="420029"/>
            <a:ext cx="4070721" cy="5980437"/>
          </a:xfrm>
          <a:prstGeom prst="rect">
            <a:avLst/>
          </a:prstGeom>
        </p:spPr>
      </p:pic>
      <p:sp>
        <p:nvSpPr>
          <p:cNvPr id="2" name="Title 1"/>
          <p:cNvSpPr>
            <a:spLocks noGrp="1"/>
          </p:cNvSpPr>
          <p:nvPr>
            <p:ph type="title"/>
          </p:nvPr>
        </p:nvSpPr>
        <p:spPr>
          <a:xfrm>
            <a:off x="559406" y="2639615"/>
            <a:ext cx="8041439" cy="1050077"/>
          </a:xfrm>
        </p:spPr>
        <p:txBody>
          <a:bodyPr/>
          <a:lstStyle/>
          <a:p>
            <a:r>
              <a:rPr lang="en-US" sz="7200" dirty="0" smtClean="0"/>
              <a:t>What now?</a:t>
            </a:r>
            <a:endParaRPr lang="en-US" sz="7200" dirty="0"/>
          </a:p>
        </p:txBody>
      </p:sp>
    </p:spTree>
    <p:extLst>
      <p:ext uri="{BB962C8B-B14F-4D97-AF65-F5344CB8AC3E}">
        <p14:creationId xmlns:p14="http://schemas.microsoft.com/office/powerpoint/2010/main" val="14411042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9" presetClass="exit" presetSubtype="0" fill="hold" grpId="0" nodeType="withEffect">
                                  <p:stCondLst>
                                    <p:cond delay="0"/>
                                  </p:stCondLst>
                                  <p:childTnLst>
                                    <p:animEffect transition="out" filter="dissolve">
                                      <p:cBhvr>
                                        <p:cTn id="12" dur="500"/>
                                        <p:tgtEl>
                                          <p:spTgt spid="3">
                                            <p:txEl>
                                              <p:pRg st="0" end="0"/>
                                            </p:txEl>
                                          </p:spTgt>
                                        </p:tgtEl>
                                      </p:cBhvr>
                                    </p:animEffect>
                                    <p:set>
                                      <p:cBhvr>
                                        <p:cTn id="13" dur="1" fill="hold">
                                          <p:stCondLst>
                                            <p:cond delay="499"/>
                                          </p:stCondLst>
                                        </p:cTn>
                                        <p:tgtEl>
                                          <p:spTgt spid="3">
                                            <p:txEl>
                                              <p:pRg st="0" end="0"/>
                                            </p:txEl>
                                          </p:spTgt>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3">
                                            <p:txEl>
                                              <p:pRg st="1" end="1"/>
                                            </p:txEl>
                                          </p:spTgt>
                                        </p:tgtEl>
                                      </p:cBhvr>
                                    </p:animEffect>
                                    <p:set>
                                      <p:cBhvr>
                                        <p:cTn id="16" dur="1" fill="hold">
                                          <p:stCondLst>
                                            <p:cond delay="499"/>
                                          </p:stCondLst>
                                        </p:cTn>
                                        <p:tgtEl>
                                          <p:spTgt spid="3">
                                            <p:txEl>
                                              <p:pRg st="1" end="1"/>
                                            </p:txEl>
                                          </p:spTgt>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3">
                                            <p:txEl>
                                              <p:pRg st="2" end="2"/>
                                            </p:txEl>
                                          </p:spTgt>
                                        </p:tgtEl>
                                      </p:cBhvr>
                                    </p:animEffect>
                                    <p:set>
                                      <p:cBhvr>
                                        <p:cTn id="19" dur="1" fill="hold">
                                          <p:stCondLst>
                                            <p:cond delay="499"/>
                                          </p:stCondLst>
                                        </p:cTn>
                                        <p:tgtEl>
                                          <p:spTgt spid="3">
                                            <p:txEl>
                                              <p:pRg st="2" end="2"/>
                                            </p:txEl>
                                          </p:spTgt>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436563"/>
            <a:ext cx="8041440" cy="5747050"/>
          </a:xfrm>
        </p:spPr>
        <p:txBody>
          <a:bodyPr/>
          <a:lstStyle/>
          <a:p>
            <a:r>
              <a:rPr lang="en-US" sz="18500" dirty="0" smtClean="0"/>
              <a:t>Teams</a:t>
            </a:r>
            <a:endParaRPr lang="en-US" sz="18500" dirty="0"/>
          </a:p>
        </p:txBody>
      </p:sp>
    </p:spTree>
    <p:extLst>
      <p:ext uri="{BB962C8B-B14F-4D97-AF65-F5344CB8AC3E}">
        <p14:creationId xmlns:p14="http://schemas.microsoft.com/office/powerpoint/2010/main" val="38459843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Decide your direction</a:t>
            </a:r>
            <a:endParaRPr lang="en-US" dirty="0"/>
          </a:p>
        </p:txBody>
      </p:sp>
      <p:sp>
        <p:nvSpPr>
          <p:cNvPr id="3" name="Content Placeholder 2"/>
          <p:cNvSpPr>
            <a:spLocks noGrp="1"/>
          </p:cNvSpPr>
          <p:nvPr>
            <p:ph idx="1"/>
          </p:nvPr>
        </p:nvSpPr>
        <p:spPr/>
        <p:txBody>
          <a:bodyPr/>
          <a:lstStyle/>
          <a:p>
            <a:r>
              <a:rPr lang="en-US" dirty="0"/>
              <a:t>Personal Tech </a:t>
            </a:r>
            <a:r>
              <a:rPr lang="en-US" dirty="0" smtClean="0"/>
              <a:t>Radar</a:t>
            </a:r>
          </a:p>
          <a:p>
            <a:pPr marL="0" indent="0">
              <a:buNone/>
            </a:pPr>
            <a:r>
              <a:rPr lang="en-US" sz="1900" dirty="0" smtClean="0">
                <a:solidFill>
                  <a:schemeClr val="tx1">
                    <a:lumMod val="50000"/>
                    <a:lumOff val="50000"/>
                  </a:schemeClr>
                </a:solidFill>
              </a:rPr>
              <a:t>http</a:t>
            </a:r>
            <a:r>
              <a:rPr lang="en-US" sz="1900" dirty="0">
                <a:solidFill>
                  <a:schemeClr val="tx1">
                    <a:lumMod val="50000"/>
                    <a:lumOff val="50000"/>
                  </a:schemeClr>
                </a:solidFill>
              </a:rPr>
              <a:t>://</a:t>
            </a:r>
            <a:r>
              <a:rPr lang="en-US" sz="1900" dirty="0" err="1">
                <a:solidFill>
                  <a:schemeClr val="tx1">
                    <a:lumMod val="50000"/>
                    <a:lumOff val="50000"/>
                  </a:schemeClr>
                </a:solidFill>
              </a:rPr>
              <a:t>nealford.com</a:t>
            </a:r>
            <a:r>
              <a:rPr lang="en-US" sz="1900" dirty="0">
                <a:solidFill>
                  <a:schemeClr val="tx1">
                    <a:lumMod val="50000"/>
                    <a:lumOff val="50000"/>
                  </a:schemeClr>
                </a:solidFill>
              </a:rPr>
              <a:t>/</a:t>
            </a:r>
            <a:r>
              <a:rPr lang="en-US" sz="1900" dirty="0" err="1">
                <a:solidFill>
                  <a:schemeClr val="tx1">
                    <a:lumMod val="50000"/>
                    <a:lumOff val="50000"/>
                  </a:schemeClr>
                </a:solidFill>
              </a:rPr>
              <a:t>memeagora</a:t>
            </a:r>
            <a:r>
              <a:rPr lang="en-US" sz="1900" dirty="0">
                <a:solidFill>
                  <a:schemeClr val="tx1">
                    <a:lumMod val="50000"/>
                    <a:lumOff val="50000"/>
                  </a:schemeClr>
                </a:solidFill>
              </a:rPr>
              <a:t>/2013/05/28/</a:t>
            </a:r>
            <a:r>
              <a:rPr lang="en-US" sz="1900" dirty="0" err="1">
                <a:solidFill>
                  <a:schemeClr val="tx1">
                    <a:lumMod val="50000"/>
                    <a:lumOff val="50000"/>
                  </a:schemeClr>
                </a:solidFill>
              </a:rPr>
              <a:t>build_your_own_technology_radar.html</a:t>
            </a:r>
            <a:endParaRPr lang="en-US" sz="1900" dirty="0">
              <a:solidFill>
                <a:schemeClr val="tx1">
                  <a:lumMod val="50000"/>
                  <a:lumOff val="50000"/>
                </a:schemeClr>
              </a:solidFill>
            </a:endParaRPr>
          </a:p>
          <a:p>
            <a:pPr marL="0" indent="0">
              <a:buNone/>
            </a:pPr>
            <a:endParaRPr lang="en-US" dirty="0"/>
          </a:p>
        </p:txBody>
      </p:sp>
    </p:spTree>
    <p:extLst>
      <p:ext uri="{BB962C8B-B14F-4D97-AF65-F5344CB8AC3E}">
        <p14:creationId xmlns:p14="http://schemas.microsoft.com/office/powerpoint/2010/main" val="260720204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normAutofit lnSpcReduction="10000"/>
          </a:bodyPr>
          <a:lstStyle/>
          <a:p>
            <a:r>
              <a:rPr lang="en-US" dirty="0" smtClean="0"/>
              <a:t>Tutorials and sample files that come with software.</a:t>
            </a:r>
          </a:p>
          <a:p>
            <a:r>
              <a:rPr lang="en-US" dirty="0" smtClean="0"/>
              <a:t>Local courses</a:t>
            </a:r>
          </a:p>
          <a:p>
            <a:r>
              <a:rPr lang="en-US" dirty="0" smtClean="0"/>
              <a:t>Online Education from vendors</a:t>
            </a:r>
          </a:p>
          <a:p>
            <a:pPr lvl="1"/>
            <a:r>
              <a:rPr lang="en-US" dirty="0" err="1" smtClean="0"/>
              <a:t>MongoDB</a:t>
            </a:r>
            <a:r>
              <a:rPr lang="en-US" dirty="0" smtClean="0"/>
              <a:t> University</a:t>
            </a:r>
          </a:p>
          <a:p>
            <a:pPr lvl="2"/>
            <a:r>
              <a:rPr lang="en-US" dirty="0" err="1" smtClean="0">
                <a:solidFill>
                  <a:srgbClr val="7F7F7F"/>
                </a:solidFill>
                <a:latin typeface="Consolas" panose="020B0609020204030204" pitchFamily="49" charset="0"/>
                <a:cs typeface="Consolas" panose="020B0609020204030204" pitchFamily="49" charset="0"/>
              </a:rPr>
              <a:t>university.mongodb.com</a:t>
            </a:r>
            <a:endParaRPr lang="en-US" dirty="0" smtClean="0">
              <a:solidFill>
                <a:srgbClr val="7F7F7F"/>
              </a:solidFill>
              <a:latin typeface="Consolas" panose="020B0609020204030204" pitchFamily="49" charset="0"/>
              <a:cs typeface="Consolas" panose="020B0609020204030204" pitchFamily="49" charset="0"/>
            </a:endParaRPr>
          </a:p>
          <a:p>
            <a:r>
              <a:rPr lang="en-US" dirty="0" smtClean="0"/>
              <a:t>Other online education</a:t>
            </a:r>
          </a:p>
          <a:p>
            <a:pPr lvl="1"/>
            <a:r>
              <a:rPr lang="en-US" dirty="0" err="1" smtClean="0"/>
              <a:t>Coursera</a:t>
            </a:r>
            <a:r>
              <a:rPr lang="en-US" dirty="0" smtClean="0"/>
              <a:t> – </a:t>
            </a:r>
            <a:r>
              <a:rPr lang="en-US" dirty="0" err="1" smtClean="0">
                <a:solidFill>
                  <a:srgbClr val="7F7F7F"/>
                </a:solidFill>
                <a:latin typeface="Consolas"/>
                <a:cs typeface="Consolas"/>
              </a:rPr>
              <a:t>coursera.org</a:t>
            </a:r>
            <a:endParaRPr lang="en-US" dirty="0" smtClean="0">
              <a:solidFill>
                <a:srgbClr val="7F7F7F"/>
              </a:solidFill>
              <a:latin typeface="Consolas"/>
              <a:cs typeface="Consolas"/>
            </a:endParaRPr>
          </a:p>
          <a:p>
            <a:pPr lvl="1"/>
            <a:r>
              <a:rPr lang="en-US" dirty="0" smtClean="0"/>
              <a:t>iTunes University (iTunes U)</a:t>
            </a:r>
          </a:p>
          <a:p>
            <a:pPr lvl="1"/>
            <a:r>
              <a:rPr lang="en-US" dirty="0"/>
              <a:t>O’Reilly </a:t>
            </a:r>
            <a:r>
              <a:rPr lang="en-US" dirty="0" smtClean="0"/>
              <a:t>Safari, books</a:t>
            </a:r>
            <a:r>
              <a:rPr lang="en-US" dirty="0"/>
              <a:t>, videos and free </a:t>
            </a:r>
            <a:r>
              <a:rPr lang="en-US" dirty="0" smtClean="0"/>
              <a:t>publications</a:t>
            </a:r>
          </a:p>
          <a:p>
            <a:pPr lvl="1"/>
            <a:r>
              <a:rPr lang="en-US" dirty="0" err="1">
                <a:solidFill>
                  <a:schemeClr val="tx1">
                    <a:lumMod val="50000"/>
                    <a:lumOff val="50000"/>
                  </a:schemeClr>
                </a:solidFill>
                <a:latin typeface="Consolas"/>
                <a:cs typeface="Consolas"/>
              </a:rPr>
              <a:t>o</a:t>
            </a:r>
            <a:r>
              <a:rPr lang="en-US" dirty="0" err="1" smtClean="0">
                <a:solidFill>
                  <a:schemeClr val="tx1">
                    <a:lumMod val="50000"/>
                    <a:lumOff val="50000"/>
                  </a:schemeClr>
                </a:solidFill>
                <a:latin typeface="Consolas"/>
                <a:cs typeface="Consolas"/>
              </a:rPr>
              <a:t>reilly.com</a:t>
            </a:r>
            <a:r>
              <a:rPr lang="en-US" dirty="0" smtClean="0">
                <a:solidFill>
                  <a:schemeClr val="tx1">
                    <a:lumMod val="50000"/>
                    <a:lumOff val="50000"/>
                  </a:schemeClr>
                </a:solidFill>
                <a:latin typeface="Consolas"/>
                <a:cs typeface="Consolas"/>
              </a:rPr>
              <a:t>/data/free</a:t>
            </a:r>
          </a:p>
          <a:p>
            <a:endParaRPr lang="en-US" dirty="0"/>
          </a:p>
        </p:txBody>
      </p:sp>
    </p:spTree>
    <p:extLst>
      <p:ext uri="{BB962C8B-B14F-4D97-AF65-F5344CB8AC3E}">
        <p14:creationId xmlns:p14="http://schemas.microsoft.com/office/powerpoint/2010/main" val="4099397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p:txBody>
          <a:bodyPr/>
          <a:lstStyle/>
          <a:p>
            <a:r>
              <a:rPr lang="en-US" dirty="0" smtClean="0"/>
              <a:t>Set up a development environment</a:t>
            </a:r>
          </a:p>
          <a:p>
            <a:r>
              <a:rPr lang="en-US" dirty="0" smtClean="0"/>
              <a:t>Create a Virtual Machine</a:t>
            </a:r>
          </a:p>
          <a:p>
            <a:r>
              <a:rPr lang="en-US" dirty="0" smtClean="0"/>
              <a:t>Try out stuff</a:t>
            </a:r>
          </a:p>
          <a:p>
            <a:pPr lvl="1"/>
            <a:r>
              <a:rPr lang="en-US" dirty="0" smtClean="0"/>
              <a:t>Work related</a:t>
            </a:r>
          </a:p>
          <a:p>
            <a:pPr lvl="1"/>
            <a:r>
              <a:rPr lang="en-US" dirty="0" smtClean="0"/>
              <a:t>Something you are passionate about</a:t>
            </a:r>
          </a:p>
          <a:p>
            <a:r>
              <a:rPr lang="en-US" dirty="0" smtClean="0"/>
              <a:t>Share your experiences</a:t>
            </a:r>
          </a:p>
          <a:p>
            <a:pPr lvl="1"/>
            <a:r>
              <a:rPr lang="en-US" dirty="0" smtClean="0"/>
              <a:t>blog, tweet, present</a:t>
            </a:r>
          </a:p>
          <a:p>
            <a:pPr lvl="1"/>
            <a:r>
              <a:rPr lang="en-US" dirty="0" err="1" smtClean="0"/>
              <a:t>GitHub</a:t>
            </a:r>
            <a:r>
              <a:rPr lang="en-US" dirty="0" smtClean="0"/>
              <a:t> and </a:t>
            </a:r>
            <a:r>
              <a:rPr lang="en-US" dirty="0" err="1" smtClean="0"/>
              <a:t>Gists</a:t>
            </a:r>
            <a:endParaRPr lang="en-US" dirty="0" smtClean="0"/>
          </a:p>
        </p:txBody>
      </p:sp>
    </p:spTree>
    <p:extLst>
      <p:ext uri="{BB962C8B-B14F-4D97-AF65-F5344CB8AC3E}">
        <p14:creationId xmlns:p14="http://schemas.microsoft.com/office/powerpoint/2010/main" val="447406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Contests</a:t>
            </a:r>
            <a:endParaRPr lang="en-US" dirty="0"/>
          </a:p>
        </p:txBody>
      </p:sp>
      <p:sp>
        <p:nvSpPr>
          <p:cNvPr id="3" name="Content Placeholder 2"/>
          <p:cNvSpPr>
            <a:spLocks noGrp="1"/>
          </p:cNvSpPr>
          <p:nvPr>
            <p:ph idx="1"/>
          </p:nvPr>
        </p:nvSpPr>
        <p:spPr/>
        <p:txBody>
          <a:bodyPr/>
          <a:lstStyle/>
          <a:p>
            <a:r>
              <a:rPr lang="en-US" dirty="0" err="1" smtClean="0">
                <a:latin typeface="Consolas"/>
                <a:cs typeface="Consolas"/>
              </a:rPr>
              <a:t>kaggle.com</a:t>
            </a:r>
            <a:endParaRPr lang="en-US" dirty="0">
              <a:latin typeface="Consolas"/>
              <a:cs typeface="Consolas"/>
            </a:endParaRPr>
          </a:p>
          <a:p>
            <a:r>
              <a:rPr lang="en-US" dirty="0" err="1" smtClean="0">
                <a:latin typeface="Consolas"/>
                <a:cs typeface="Consolas"/>
              </a:rPr>
              <a:t>www.kdnuggets.com</a:t>
            </a:r>
            <a:r>
              <a:rPr lang="en-US" dirty="0">
                <a:latin typeface="Consolas"/>
                <a:cs typeface="Consolas"/>
              </a:rPr>
              <a:t>/</a:t>
            </a:r>
            <a:r>
              <a:rPr lang="en-US" dirty="0" smtClean="0">
                <a:latin typeface="Consolas"/>
                <a:cs typeface="Consolas"/>
              </a:rPr>
              <a:t>competitions/</a:t>
            </a:r>
          </a:p>
          <a:p>
            <a:r>
              <a:rPr lang="en-US" dirty="0" err="1" smtClean="0">
                <a:latin typeface="Consolas"/>
                <a:cs typeface="Consolas"/>
              </a:rPr>
              <a:t>www.crowdanalytix.com</a:t>
            </a:r>
            <a:endParaRPr lang="en-US" dirty="0" smtClean="0">
              <a:latin typeface="Consolas"/>
              <a:cs typeface="Consolas"/>
            </a:endParaRPr>
          </a:p>
          <a:p>
            <a:r>
              <a:rPr lang="en-US" dirty="0" err="1" smtClean="0">
                <a:latin typeface="Consolas"/>
                <a:cs typeface="Consolas"/>
              </a:rPr>
              <a:t>www.innocentive.com</a:t>
            </a:r>
            <a:endParaRPr lang="en-US" dirty="0" smtClean="0">
              <a:latin typeface="Consolas"/>
              <a:cs typeface="Consolas"/>
            </a:endParaRPr>
          </a:p>
          <a:p>
            <a:r>
              <a:rPr lang="en-US" dirty="0" err="1" smtClean="0">
                <a:latin typeface="Consolas"/>
                <a:cs typeface="Consolas"/>
              </a:rPr>
              <a:t>tunedit.org</a:t>
            </a:r>
            <a:endParaRPr lang="en-US" dirty="0" smtClean="0">
              <a:latin typeface="Consolas"/>
              <a:cs typeface="Consolas"/>
            </a:endParaRPr>
          </a:p>
          <a:p>
            <a:endParaRPr lang="en-US" dirty="0"/>
          </a:p>
          <a:p>
            <a:r>
              <a:rPr lang="en-US" dirty="0" smtClean="0"/>
              <a:t>Tips </a:t>
            </a:r>
            <a:r>
              <a:rPr lang="en-US" dirty="0"/>
              <a:t>for </a:t>
            </a:r>
            <a:r>
              <a:rPr lang="en-US" dirty="0" smtClean="0"/>
              <a:t>winning</a:t>
            </a:r>
          </a:p>
          <a:p>
            <a:pPr lvl="1"/>
            <a:r>
              <a:rPr lang="en-US" sz="1600" dirty="0" smtClean="0">
                <a:latin typeface="Consolas"/>
              </a:rPr>
              <a:t>http</a:t>
            </a:r>
            <a:r>
              <a:rPr lang="en-US" sz="1600" dirty="0">
                <a:latin typeface="Consolas"/>
              </a:rPr>
              <a:t>://</a:t>
            </a:r>
            <a:r>
              <a:rPr lang="en-US" sz="1600" dirty="0" err="1">
                <a:latin typeface="Consolas"/>
              </a:rPr>
              <a:t>www.allanalytics.com</a:t>
            </a:r>
            <a:r>
              <a:rPr lang="en-US" sz="1600" dirty="0">
                <a:latin typeface="Consolas"/>
              </a:rPr>
              <a:t>/</a:t>
            </a:r>
            <a:r>
              <a:rPr lang="en-US" sz="1600" dirty="0" err="1">
                <a:latin typeface="Consolas"/>
              </a:rPr>
              <a:t>author.asp?doc_id</a:t>
            </a:r>
            <a:r>
              <a:rPr lang="en-US" sz="1600" dirty="0">
                <a:latin typeface="Consolas"/>
              </a:rPr>
              <a:t>=268513</a:t>
            </a:r>
          </a:p>
        </p:txBody>
      </p:sp>
    </p:spTree>
    <p:extLst>
      <p:ext uri="{BB962C8B-B14F-4D97-AF65-F5344CB8AC3E}">
        <p14:creationId xmlns:p14="http://schemas.microsoft.com/office/powerpoint/2010/main" val="1787188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Common Virtual Machines (VMs)</a:t>
            </a:r>
            <a:endParaRPr lang="en-US" sz="4000" dirty="0"/>
          </a:p>
        </p:txBody>
      </p:sp>
      <p:sp>
        <p:nvSpPr>
          <p:cNvPr id="3" name="Content Placeholder 2"/>
          <p:cNvSpPr>
            <a:spLocks noGrp="1"/>
          </p:cNvSpPr>
          <p:nvPr>
            <p:ph sz="quarter" idx="13"/>
          </p:nvPr>
        </p:nvSpPr>
        <p:spPr/>
        <p:txBody>
          <a:bodyPr>
            <a:normAutofit/>
          </a:bodyPr>
          <a:lstStyle/>
          <a:p>
            <a:pPr marL="0" indent="0">
              <a:buNone/>
            </a:pPr>
            <a:r>
              <a:rPr lang="en-US" dirty="0"/>
              <a:t>LAMP/WAMP</a:t>
            </a:r>
          </a:p>
          <a:p>
            <a:r>
              <a:rPr lang="en-US" dirty="0"/>
              <a:t>Linux/Windows</a:t>
            </a:r>
          </a:p>
          <a:p>
            <a:r>
              <a:rPr lang="en-US" dirty="0"/>
              <a:t>Apache</a:t>
            </a:r>
          </a:p>
          <a:p>
            <a:r>
              <a:rPr lang="en-US" dirty="0"/>
              <a:t>MySQL</a:t>
            </a:r>
          </a:p>
          <a:p>
            <a:r>
              <a:rPr lang="en-US" dirty="0" smtClean="0"/>
              <a:t>PHP</a:t>
            </a:r>
            <a:endParaRPr lang="en-US" dirty="0"/>
          </a:p>
        </p:txBody>
      </p:sp>
      <p:sp>
        <p:nvSpPr>
          <p:cNvPr id="4" name="Content Placeholder 3"/>
          <p:cNvSpPr>
            <a:spLocks noGrp="1"/>
          </p:cNvSpPr>
          <p:nvPr>
            <p:ph sz="quarter" idx="14"/>
          </p:nvPr>
        </p:nvSpPr>
        <p:spPr/>
        <p:txBody>
          <a:bodyPr/>
          <a:lstStyle/>
          <a:p>
            <a:pPr marL="0" indent="0">
              <a:buNone/>
            </a:pPr>
            <a:r>
              <a:rPr lang="en-US" dirty="0"/>
              <a:t>MEAN</a:t>
            </a:r>
          </a:p>
          <a:p>
            <a:r>
              <a:rPr lang="en-US" dirty="0" err="1"/>
              <a:t>MongoDB</a:t>
            </a:r>
            <a:endParaRPr lang="en-US" dirty="0"/>
          </a:p>
          <a:p>
            <a:r>
              <a:rPr lang="en-US" dirty="0"/>
              <a:t>Express</a:t>
            </a:r>
          </a:p>
          <a:p>
            <a:r>
              <a:rPr lang="en-US" dirty="0"/>
              <a:t>Angular</a:t>
            </a:r>
          </a:p>
          <a:p>
            <a:r>
              <a:rPr lang="en-US" dirty="0" err="1" smtClean="0"/>
              <a:t>Node.JS</a:t>
            </a:r>
            <a:endParaRPr lang="en-US" dirty="0" smtClean="0"/>
          </a:p>
          <a:p>
            <a:r>
              <a:rPr lang="en-US" dirty="0" err="1">
                <a:solidFill>
                  <a:srgbClr val="7F7F7F"/>
                </a:solidFill>
              </a:rPr>
              <a:t>m</a:t>
            </a:r>
            <a:r>
              <a:rPr lang="en-US" dirty="0" err="1" smtClean="0">
                <a:solidFill>
                  <a:srgbClr val="7F7F7F"/>
                </a:solidFill>
              </a:rPr>
              <a:t>ean.io</a:t>
            </a:r>
            <a:endParaRPr lang="en-US" dirty="0">
              <a:solidFill>
                <a:srgbClr val="7F7F7F"/>
              </a:solidFill>
            </a:endParaRPr>
          </a:p>
          <a:p>
            <a:pPr marL="0" indent="0">
              <a:buNone/>
            </a:pPr>
            <a:endParaRPr lang="en-US" dirty="0"/>
          </a:p>
        </p:txBody>
      </p:sp>
      <p:pic>
        <p:nvPicPr>
          <p:cNvPr id="5" name="Picture 4"/>
          <p:cNvPicPr>
            <a:picLocks noChangeAspect="1"/>
          </p:cNvPicPr>
          <p:nvPr/>
        </p:nvPicPr>
        <p:blipFill>
          <a:blip r:embed="rId3"/>
          <a:stretch>
            <a:fillRect/>
          </a:stretch>
        </p:blipFill>
        <p:spPr>
          <a:xfrm>
            <a:off x="281345" y="4752414"/>
            <a:ext cx="8435005" cy="1441043"/>
          </a:xfrm>
          <a:prstGeom prst="rect">
            <a:avLst/>
          </a:prstGeom>
        </p:spPr>
      </p:pic>
    </p:spTree>
    <p:extLst>
      <p:ext uri="{BB962C8B-B14F-4D97-AF65-F5344CB8AC3E}">
        <p14:creationId xmlns:p14="http://schemas.microsoft.com/office/powerpoint/2010/main" val="3863672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Mentors &amp; Community</a:t>
            </a:r>
            <a:endParaRPr lang="en-US" dirty="0"/>
          </a:p>
        </p:txBody>
      </p:sp>
      <p:sp>
        <p:nvSpPr>
          <p:cNvPr id="3" name="Content Placeholder 2"/>
          <p:cNvSpPr>
            <a:spLocks noGrp="1"/>
          </p:cNvSpPr>
          <p:nvPr>
            <p:ph sz="quarter" idx="13"/>
          </p:nvPr>
        </p:nvSpPr>
        <p:spPr/>
        <p:txBody>
          <a:bodyPr/>
          <a:lstStyle/>
          <a:p>
            <a:r>
              <a:rPr lang="en-US" dirty="0" smtClean="0"/>
              <a:t>Google+</a:t>
            </a:r>
          </a:p>
          <a:p>
            <a:pPr lvl="1"/>
            <a:r>
              <a:rPr lang="en-US" dirty="0" smtClean="0"/>
              <a:t>Data Science</a:t>
            </a:r>
          </a:p>
          <a:p>
            <a:pPr lvl="1"/>
            <a:r>
              <a:rPr lang="en-US" dirty="0" smtClean="0"/>
              <a:t>Statistics and R</a:t>
            </a:r>
          </a:p>
          <a:p>
            <a:pPr lvl="1"/>
            <a:r>
              <a:rPr lang="en-US" dirty="0" smtClean="0"/>
              <a:t>Artificial Intelligence</a:t>
            </a:r>
          </a:p>
          <a:p>
            <a:pPr lvl="1"/>
            <a:r>
              <a:rPr lang="en-US" dirty="0" smtClean="0"/>
              <a:t>Machine Learning</a:t>
            </a:r>
          </a:p>
          <a:p>
            <a:pPr lvl="1"/>
            <a:r>
              <a:rPr lang="en-US" dirty="0" smtClean="0"/>
              <a:t>Python</a:t>
            </a:r>
          </a:p>
          <a:p>
            <a:pPr lvl="1"/>
            <a:r>
              <a:rPr lang="en-US" dirty="0" err="1" smtClean="0"/>
              <a:t>MongoDB</a:t>
            </a:r>
            <a:endParaRPr lang="en-US" dirty="0" smtClean="0"/>
          </a:p>
          <a:p>
            <a:pPr marL="329184" lvl="1" indent="0">
              <a:buNone/>
            </a:pPr>
            <a:endParaRPr lang="en-US" dirty="0" smtClean="0"/>
          </a:p>
        </p:txBody>
      </p:sp>
      <p:sp>
        <p:nvSpPr>
          <p:cNvPr id="4" name="Content Placeholder 3"/>
          <p:cNvSpPr>
            <a:spLocks noGrp="1"/>
          </p:cNvSpPr>
          <p:nvPr>
            <p:ph sz="quarter" idx="14"/>
          </p:nvPr>
        </p:nvSpPr>
        <p:spPr/>
        <p:txBody>
          <a:bodyPr/>
          <a:lstStyle/>
          <a:p>
            <a:r>
              <a:rPr lang="en-US" dirty="0" err="1" smtClean="0"/>
              <a:t>LinkedIN</a:t>
            </a:r>
            <a:endParaRPr lang="en-US" dirty="0" smtClean="0"/>
          </a:p>
          <a:p>
            <a:r>
              <a:rPr lang="en-US" dirty="0" smtClean="0"/>
              <a:t>Twitter</a:t>
            </a:r>
          </a:p>
          <a:p>
            <a:r>
              <a:rPr lang="en-US" dirty="0" smtClean="0"/>
              <a:t>IRC</a:t>
            </a:r>
            <a:endParaRPr lang="en-US" dirty="0"/>
          </a:p>
          <a:p>
            <a:r>
              <a:rPr lang="en-US" dirty="0" smtClean="0"/>
              <a:t>People </a:t>
            </a:r>
            <a:r>
              <a:rPr lang="en-US" dirty="0"/>
              <a:t>within your company</a:t>
            </a:r>
          </a:p>
          <a:p>
            <a:endParaRPr lang="en-US" dirty="0"/>
          </a:p>
        </p:txBody>
      </p:sp>
    </p:spTree>
    <p:extLst>
      <p:ext uri="{BB962C8B-B14F-4D97-AF65-F5344CB8AC3E}">
        <p14:creationId xmlns:p14="http://schemas.microsoft.com/office/powerpoint/2010/main" val="1223562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Conferences</a:t>
            </a:r>
            <a:endParaRPr lang="en-US" dirty="0"/>
          </a:p>
        </p:txBody>
      </p:sp>
      <p:sp>
        <p:nvSpPr>
          <p:cNvPr id="3" name="Content Placeholder 2"/>
          <p:cNvSpPr>
            <a:spLocks noGrp="1"/>
          </p:cNvSpPr>
          <p:nvPr>
            <p:ph idx="1"/>
          </p:nvPr>
        </p:nvSpPr>
        <p:spPr>
          <a:xfrm>
            <a:off x="838200" y="1701800"/>
            <a:ext cx="7467600" cy="4287925"/>
          </a:xfrm>
        </p:spPr>
        <p:txBody>
          <a:bodyPr>
            <a:normAutofit/>
          </a:bodyPr>
          <a:lstStyle/>
          <a:p>
            <a:r>
              <a:rPr lang="en-US" dirty="0" smtClean="0"/>
              <a:t>Strata</a:t>
            </a:r>
          </a:p>
          <a:p>
            <a:pPr lvl="1"/>
            <a:r>
              <a:rPr lang="en-US" dirty="0" err="1" smtClean="0">
                <a:solidFill>
                  <a:schemeClr val="tx1">
                    <a:lumMod val="50000"/>
                    <a:lumOff val="50000"/>
                  </a:schemeClr>
                </a:solidFill>
                <a:latin typeface="Consolas"/>
                <a:cs typeface="Consolas"/>
              </a:rPr>
              <a:t>strataconf.com</a:t>
            </a:r>
            <a:endParaRPr lang="en-US" dirty="0" smtClean="0">
              <a:solidFill>
                <a:schemeClr val="tx1">
                  <a:lumMod val="50000"/>
                  <a:lumOff val="50000"/>
                </a:schemeClr>
              </a:solidFill>
              <a:latin typeface="Consolas"/>
              <a:cs typeface="Consolas"/>
            </a:endParaRPr>
          </a:p>
          <a:p>
            <a:r>
              <a:rPr lang="en-US" dirty="0" err="1" smtClean="0"/>
              <a:t>PyData</a:t>
            </a:r>
            <a:endParaRPr lang="en-US" dirty="0"/>
          </a:p>
          <a:p>
            <a:pPr lvl="1"/>
            <a:r>
              <a:rPr lang="en-US" dirty="0" err="1" smtClean="0">
                <a:solidFill>
                  <a:srgbClr val="7F7F7F"/>
                </a:solidFill>
                <a:latin typeface="Consolas"/>
                <a:cs typeface="Consolas"/>
              </a:rPr>
              <a:t>pydata.org</a:t>
            </a:r>
            <a:endParaRPr lang="en-US" dirty="0" smtClean="0">
              <a:solidFill>
                <a:srgbClr val="7F7F7F"/>
              </a:solidFill>
              <a:latin typeface="Consolas"/>
              <a:cs typeface="Consolas"/>
            </a:endParaRPr>
          </a:p>
          <a:p>
            <a:r>
              <a:rPr lang="en-US" dirty="0" err="1" smtClean="0"/>
              <a:t>PyCon</a:t>
            </a:r>
            <a:endParaRPr lang="en-US" dirty="0"/>
          </a:p>
          <a:p>
            <a:pPr lvl="1"/>
            <a:r>
              <a:rPr lang="en-US" dirty="0" err="1" smtClean="0">
                <a:solidFill>
                  <a:srgbClr val="7F7F7F"/>
                </a:solidFill>
                <a:latin typeface="Consolas"/>
                <a:cs typeface="Consolas"/>
              </a:rPr>
              <a:t>us.pycon.org</a:t>
            </a:r>
            <a:endParaRPr lang="en-US" dirty="0" smtClean="0">
              <a:solidFill>
                <a:srgbClr val="7F7F7F"/>
              </a:solidFill>
              <a:latin typeface="Consolas"/>
              <a:cs typeface="Consolas"/>
            </a:endParaRPr>
          </a:p>
          <a:p>
            <a:r>
              <a:rPr lang="en-US" dirty="0"/>
              <a:t>Big Data Summit KC</a:t>
            </a:r>
          </a:p>
          <a:p>
            <a:pPr lvl="1"/>
            <a:r>
              <a:rPr lang="en-US" dirty="0" err="1" smtClean="0">
                <a:solidFill>
                  <a:srgbClr val="7F7F7F"/>
                </a:solidFill>
                <a:latin typeface="Consolas"/>
                <a:cs typeface="Consolas"/>
              </a:rPr>
              <a:t>BigDataSummitKC.org</a:t>
            </a:r>
            <a:endParaRPr lang="en-US" dirty="0" smtClean="0">
              <a:solidFill>
                <a:srgbClr val="7F7F7F"/>
              </a:solidFill>
              <a:latin typeface="Consolas"/>
              <a:cs typeface="Consolas"/>
            </a:endParaRPr>
          </a:p>
          <a:p>
            <a:r>
              <a:rPr lang="en-US" dirty="0" smtClean="0"/>
              <a:t>Investigative Reporters &amp; Editors Conference</a:t>
            </a:r>
          </a:p>
          <a:p>
            <a:pPr lvl="1"/>
            <a:r>
              <a:rPr lang="en-US" dirty="0" err="1" smtClean="0">
                <a:solidFill>
                  <a:srgbClr val="7F7F7F"/>
                </a:solidFill>
                <a:latin typeface="Consolas"/>
                <a:cs typeface="Consolas"/>
              </a:rPr>
              <a:t>www.ire.org</a:t>
            </a:r>
            <a:r>
              <a:rPr lang="en-US" dirty="0">
                <a:solidFill>
                  <a:srgbClr val="7F7F7F"/>
                </a:solidFill>
                <a:latin typeface="Consolas"/>
                <a:cs typeface="Consolas"/>
              </a:rPr>
              <a:t>/conferences</a:t>
            </a:r>
            <a:r>
              <a:rPr lang="en-US" dirty="0" smtClean="0">
                <a:solidFill>
                  <a:srgbClr val="7F7F7F"/>
                </a:solidFill>
                <a:latin typeface="Consolas"/>
                <a:cs typeface="Consolas"/>
              </a:rPr>
              <a:t>/</a:t>
            </a:r>
          </a:p>
        </p:txBody>
      </p:sp>
    </p:spTree>
    <p:extLst>
      <p:ext uri="{BB962C8B-B14F-4D97-AF65-F5344CB8AC3E}">
        <p14:creationId xmlns:p14="http://schemas.microsoft.com/office/powerpoint/2010/main" val="2542049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Data Science</a:t>
            </a:r>
            <a:br>
              <a:rPr lang="en-US" dirty="0" smtClean="0"/>
            </a:br>
            <a:r>
              <a:rPr lang="en-US" dirty="0" smtClean="0">
                <a:solidFill>
                  <a:schemeClr val="accent2"/>
                </a:solidFill>
              </a:rPr>
              <a:t>Questions?</a:t>
            </a:r>
            <a:endParaRPr lang="en-US" dirty="0">
              <a:solidFill>
                <a:schemeClr val="accent2"/>
              </a:solidFill>
            </a:endParaRPr>
          </a:p>
        </p:txBody>
      </p:sp>
      <p:sp>
        <p:nvSpPr>
          <p:cNvPr id="4" name="Content Placeholder 3"/>
          <p:cNvSpPr txBox="1">
            <a:spLocks noGrp="1"/>
          </p:cNvSpPr>
          <p:nvPr>
            <p:ph idx="1"/>
          </p:nvPr>
        </p:nvSpPr>
        <p:spPr>
          <a:xfrm>
            <a:off x="838200" y="3060223"/>
            <a:ext cx="7467600" cy="2929502"/>
          </a:xfrm>
          <a:prstGeom prst="rect">
            <a:avLst/>
          </a:prstGeom>
        </p:spPr>
        <p:txBody>
          <a:bodyPr anchor="b">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Wingdings 2" pitchFamily="18" charset="2"/>
              <a:buNone/>
            </a:pPr>
            <a:r>
              <a:rPr lang="en-US" sz="4000" b="1" dirty="0" smtClean="0"/>
              <a:t>Bryan Nehl</a:t>
            </a:r>
          </a:p>
          <a:p>
            <a:pPr marL="68580" indent="0" algn="ctr">
              <a:buFont typeface="Wingdings 2" pitchFamily="18" charset="2"/>
              <a:buNone/>
            </a:pPr>
            <a:endParaRPr lang="en-US" sz="3200" dirty="0" smtClean="0">
              <a:latin typeface="Consolas"/>
              <a:cs typeface="Consolas"/>
            </a:endParaRPr>
          </a:p>
          <a:p>
            <a:pPr marL="68580" indent="0" algn="ctr">
              <a:buFont typeface="Wingdings 2" pitchFamily="18" charset="2"/>
              <a:buNone/>
            </a:pPr>
            <a:r>
              <a:rPr lang="en-US" sz="3200" dirty="0" smtClean="0">
                <a:latin typeface="Consolas"/>
                <a:cs typeface="Consolas"/>
              </a:rPr>
              <a:t>@k0emt</a:t>
            </a:r>
          </a:p>
          <a:p>
            <a:pPr marL="68580" indent="0" algn="ctr">
              <a:buFont typeface="Wingdings 2" pitchFamily="18" charset="2"/>
              <a:buNone/>
            </a:pPr>
            <a:r>
              <a:rPr lang="en-US" sz="3600" dirty="0" smtClean="0">
                <a:solidFill>
                  <a:srgbClr val="7030A0"/>
                </a:solidFill>
                <a:latin typeface="Consolas"/>
                <a:cs typeface="Consolas"/>
              </a:rPr>
              <a:t>dbBear.com</a:t>
            </a:r>
          </a:p>
          <a:p>
            <a:pPr marL="68580" indent="0" algn="ctr">
              <a:buFont typeface="Wingdings 2" pitchFamily="18" charset="2"/>
              <a:buNone/>
            </a:pPr>
            <a:r>
              <a:rPr lang="en-US" sz="1400" i="1" dirty="0" smtClean="0">
                <a:cs typeface="Consolas"/>
              </a:rPr>
              <a:t>(Links to Twitter, blog, </a:t>
            </a:r>
            <a:r>
              <a:rPr lang="en-US" sz="1400" i="1" dirty="0" err="1" smtClean="0">
                <a:cs typeface="Consolas"/>
              </a:rPr>
              <a:t>GitHub</a:t>
            </a:r>
            <a:r>
              <a:rPr lang="en-US" sz="1400" i="1" dirty="0" smtClean="0">
                <a:cs typeface="Consolas"/>
              </a:rPr>
              <a:t>, </a:t>
            </a:r>
            <a:r>
              <a:rPr lang="en-US" sz="1400" i="1" dirty="0" err="1" smtClean="0">
                <a:cs typeface="Consolas"/>
              </a:rPr>
              <a:t>gists</a:t>
            </a:r>
            <a:r>
              <a:rPr lang="en-US" sz="1400" i="1" dirty="0" smtClean="0">
                <a:cs typeface="Consolas"/>
              </a:rPr>
              <a:t>)</a:t>
            </a:r>
            <a:endParaRPr lang="en-US" sz="1400" i="1" dirty="0">
              <a:cs typeface="Consolas"/>
            </a:endParaRPr>
          </a:p>
        </p:txBody>
      </p:sp>
    </p:spTree>
    <p:extLst>
      <p:ext uri="{BB962C8B-B14F-4D97-AF65-F5344CB8AC3E}">
        <p14:creationId xmlns:p14="http://schemas.microsoft.com/office/powerpoint/2010/main" val="16547972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6001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Sourcing the data</a:t>
            </a:r>
            <a:endParaRPr lang="en-US" dirty="0"/>
          </a:p>
        </p:txBody>
      </p:sp>
      <p:sp>
        <p:nvSpPr>
          <p:cNvPr id="3" name="Content Placeholder 2"/>
          <p:cNvSpPr>
            <a:spLocks noGrp="1"/>
          </p:cNvSpPr>
          <p:nvPr>
            <p:ph sz="quarter" idx="13"/>
          </p:nvPr>
        </p:nvSpPr>
        <p:spPr/>
        <p:txBody>
          <a:bodyPr>
            <a:normAutofit/>
          </a:bodyPr>
          <a:lstStyle/>
          <a:p>
            <a:r>
              <a:rPr lang="en-US" sz="3200" dirty="0" smtClean="0"/>
              <a:t>Locate it</a:t>
            </a:r>
          </a:p>
          <a:p>
            <a:pPr lvl="1"/>
            <a:r>
              <a:rPr lang="en-US" sz="3000" dirty="0" smtClean="0"/>
              <a:t>Provided</a:t>
            </a:r>
          </a:p>
          <a:p>
            <a:pPr lvl="1"/>
            <a:r>
              <a:rPr lang="en-US" sz="3000" dirty="0" smtClean="0"/>
              <a:t>Search for it</a:t>
            </a:r>
          </a:p>
          <a:p>
            <a:pPr lvl="2"/>
            <a:r>
              <a:rPr lang="en-US" sz="2800" dirty="0" smtClean="0"/>
              <a:t>Manually</a:t>
            </a:r>
          </a:p>
          <a:p>
            <a:pPr lvl="2"/>
            <a:r>
              <a:rPr lang="en-US" sz="2800" dirty="0" smtClean="0"/>
              <a:t>Automated</a:t>
            </a:r>
          </a:p>
          <a:p>
            <a:pPr lvl="1"/>
            <a:r>
              <a:rPr lang="en-US" sz="3000" dirty="0" smtClean="0"/>
              <a:t>Networking</a:t>
            </a:r>
          </a:p>
        </p:txBody>
      </p:sp>
      <p:sp>
        <p:nvSpPr>
          <p:cNvPr id="4" name="Content Placeholder 3"/>
          <p:cNvSpPr>
            <a:spLocks noGrp="1"/>
          </p:cNvSpPr>
          <p:nvPr>
            <p:ph sz="quarter" idx="14"/>
          </p:nvPr>
        </p:nvSpPr>
        <p:spPr/>
        <p:txBody>
          <a:bodyPr/>
          <a:lstStyle/>
          <a:p>
            <a:r>
              <a:rPr lang="en-US" sz="3200" dirty="0"/>
              <a:t>Get it</a:t>
            </a:r>
          </a:p>
          <a:p>
            <a:pPr lvl="1"/>
            <a:r>
              <a:rPr lang="en-US" sz="2800" dirty="0"/>
              <a:t>ftp</a:t>
            </a:r>
          </a:p>
          <a:p>
            <a:pPr lvl="1"/>
            <a:r>
              <a:rPr lang="en-US" sz="2800" dirty="0"/>
              <a:t>Scraping</a:t>
            </a:r>
          </a:p>
          <a:p>
            <a:pPr lvl="1"/>
            <a:r>
              <a:rPr lang="en-US" sz="2800" dirty="0"/>
              <a:t>Database</a:t>
            </a:r>
          </a:p>
          <a:p>
            <a:pPr lvl="1"/>
            <a:r>
              <a:rPr lang="en-US" sz="2800" dirty="0"/>
              <a:t>Web services</a:t>
            </a:r>
          </a:p>
          <a:p>
            <a:r>
              <a:rPr lang="en-US" sz="3200" dirty="0"/>
              <a:t>Work with it</a:t>
            </a:r>
          </a:p>
          <a:p>
            <a:endParaRPr lang="en-US" dirty="0"/>
          </a:p>
        </p:txBody>
      </p:sp>
    </p:spTree>
    <p:extLst>
      <p:ext uri="{BB962C8B-B14F-4D97-AF65-F5344CB8AC3E}">
        <p14:creationId xmlns:p14="http://schemas.microsoft.com/office/powerpoint/2010/main" val="366793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err="1" smtClean="0"/>
              <a:t>dataz</a:t>
            </a:r>
            <a:endParaRPr lang="en-US" dirty="0"/>
          </a:p>
        </p:txBody>
      </p:sp>
      <p:sp>
        <p:nvSpPr>
          <p:cNvPr id="3" name="Content Placeholder 2"/>
          <p:cNvSpPr>
            <a:spLocks noGrp="1"/>
          </p:cNvSpPr>
          <p:nvPr>
            <p:ph sz="quarter" idx="13"/>
          </p:nvPr>
        </p:nvSpPr>
        <p:spPr/>
        <p:txBody>
          <a:bodyPr/>
          <a:lstStyle/>
          <a:p>
            <a:r>
              <a:rPr lang="en-US" dirty="0" err="1" smtClean="0">
                <a:latin typeface="Consolas"/>
                <a:cs typeface="Consolas"/>
              </a:rPr>
              <a:t>data.gov</a:t>
            </a:r>
            <a:endParaRPr lang="en-US" dirty="0" smtClean="0">
              <a:latin typeface="Consolas"/>
              <a:cs typeface="Consolas"/>
            </a:endParaRPr>
          </a:p>
          <a:p>
            <a:r>
              <a:rPr lang="en-US" dirty="0" err="1" smtClean="0">
                <a:latin typeface="Consolas"/>
                <a:cs typeface="Consolas"/>
              </a:rPr>
              <a:t>data.mo.gov</a:t>
            </a:r>
            <a:endParaRPr lang="en-US" dirty="0" smtClean="0">
              <a:latin typeface="Consolas"/>
              <a:cs typeface="Consolas"/>
            </a:endParaRPr>
          </a:p>
          <a:p>
            <a:r>
              <a:rPr lang="en-US" dirty="0" err="1">
                <a:latin typeface="Consolas"/>
                <a:cs typeface="Consolas"/>
              </a:rPr>
              <a:t>d</a:t>
            </a:r>
            <a:r>
              <a:rPr lang="en-US" dirty="0" err="1" smtClean="0">
                <a:latin typeface="Consolas"/>
                <a:cs typeface="Consolas"/>
              </a:rPr>
              <a:t>ata.kcmo.gov</a:t>
            </a:r>
            <a:endParaRPr lang="en-US" dirty="0" smtClean="0">
              <a:latin typeface="Consolas"/>
              <a:cs typeface="Consolas"/>
            </a:endParaRPr>
          </a:p>
          <a:p>
            <a:r>
              <a:rPr lang="en-US" dirty="0" err="1" smtClean="0">
                <a:latin typeface="Consolas"/>
                <a:cs typeface="Consolas"/>
              </a:rPr>
              <a:t>data.gov.uk</a:t>
            </a:r>
            <a:endParaRPr lang="en-US" dirty="0" smtClean="0">
              <a:latin typeface="Consolas"/>
              <a:cs typeface="Consolas"/>
            </a:endParaRPr>
          </a:p>
          <a:p>
            <a:r>
              <a:rPr lang="en-US" dirty="0" err="1" smtClean="0">
                <a:latin typeface="Consolas"/>
                <a:cs typeface="Consolas"/>
              </a:rPr>
              <a:t>data.worldbank.org</a:t>
            </a:r>
            <a:endParaRPr lang="en-US" dirty="0" smtClean="0">
              <a:latin typeface="Consolas"/>
              <a:cs typeface="Consolas"/>
            </a:endParaRPr>
          </a:p>
        </p:txBody>
      </p:sp>
      <p:sp>
        <p:nvSpPr>
          <p:cNvPr id="4" name="Content Placeholder 3"/>
          <p:cNvSpPr>
            <a:spLocks noGrp="1"/>
          </p:cNvSpPr>
          <p:nvPr>
            <p:ph sz="quarter" idx="14"/>
          </p:nvPr>
        </p:nvSpPr>
        <p:spPr>
          <a:xfrm>
            <a:off x="4645152" y="2039112"/>
            <a:ext cx="3657600" cy="3950208"/>
          </a:xfrm>
        </p:spPr>
        <p:txBody>
          <a:bodyPr/>
          <a:lstStyle/>
          <a:p>
            <a:r>
              <a:rPr lang="en-US" dirty="0" err="1">
                <a:latin typeface="Consolas"/>
                <a:cs typeface="Consolas"/>
              </a:rPr>
              <a:t>gutenberg.org</a:t>
            </a:r>
            <a:endParaRPr lang="en-US" dirty="0">
              <a:latin typeface="Consolas"/>
              <a:cs typeface="Consolas"/>
            </a:endParaRPr>
          </a:p>
          <a:p>
            <a:r>
              <a:rPr lang="en-US" dirty="0" smtClean="0">
                <a:latin typeface="Consolas"/>
                <a:cs typeface="Consolas"/>
              </a:rPr>
              <a:t>http</a:t>
            </a:r>
            <a:r>
              <a:rPr lang="en-US" dirty="0">
                <a:latin typeface="Consolas"/>
                <a:cs typeface="Consolas"/>
              </a:rPr>
              <a:t>://bitly.com/bundles/hmason/</a:t>
            </a:r>
            <a:r>
              <a:rPr lang="en-US" dirty="0" smtClean="0">
                <a:latin typeface="Consolas"/>
                <a:cs typeface="Consolas"/>
              </a:rPr>
              <a:t>1</a:t>
            </a:r>
            <a:endParaRPr lang="en-US" dirty="0">
              <a:latin typeface="Consolas"/>
              <a:cs typeface="Consolas"/>
            </a:endParaRPr>
          </a:p>
          <a:p>
            <a:r>
              <a:rPr lang="en-US" dirty="0" err="1" smtClean="0">
                <a:latin typeface="Consolas"/>
                <a:cs typeface="Consolas"/>
              </a:rPr>
              <a:t>soloso.blogspot.com</a:t>
            </a:r>
            <a:r>
              <a:rPr lang="en-US" dirty="0">
                <a:latin typeface="Consolas"/>
                <a:cs typeface="Consolas"/>
              </a:rPr>
              <a:t>/2011/07/getting-</a:t>
            </a:r>
            <a:r>
              <a:rPr lang="en-US" dirty="0" err="1">
                <a:latin typeface="Consolas"/>
                <a:cs typeface="Consolas"/>
              </a:rPr>
              <a:t>enron</a:t>
            </a:r>
            <a:r>
              <a:rPr lang="en-US" dirty="0">
                <a:latin typeface="Consolas"/>
                <a:cs typeface="Consolas"/>
              </a:rPr>
              <a:t>-mail-database-</a:t>
            </a:r>
            <a:r>
              <a:rPr lang="en-US" dirty="0" err="1">
                <a:latin typeface="Consolas"/>
                <a:cs typeface="Consolas"/>
              </a:rPr>
              <a:t>into.html</a:t>
            </a:r>
            <a:endParaRPr lang="en-US" dirty="0" smtClean="0">
              <a:latin typeface="Consolas"/>
              <a:cs typeface="Consolas"/>
            </a:endParaRPr>
          </a:p>
          <a:p>
            <a:pPr marL="0" indent="0">
              <a:buNone/>
            </a:pPr>
            <a:endParaRPr lang="en-US" dirty="0"/>
          </a:p>
        </p:txBody>
      </p:sp>
    </p:spTree>
    <p:extLst>
      <p:ext uri="{BB962C8B-B14F-4D97-AF65-F5344CB8AC3E}">
        <p14:creationId xmlns:p14="http://schemas.microsoft.com/office/powerpoint/2010/main" val="983040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a:t>
            </a:r>
            <a:endParaRPr lang="en-US" dirty="0"/>
          </a:p>
        </p:txBody>
      </p:sp>
      <p:sp>
        <p:nvSpPr>
          <p:cNvPr id="3" name="Text Placeholder 2"/>
          <p:cNvSpPr>
            <a:spLocks noGrp="1"/>
          </p:cNvSpPr>
          <p:nvPr>
            <p:ph type="body" idx="1"/>
          </p:nvPr>
        </p:nvSpPr>
        <p:spPr/>
        <p:txBody>
          <a:bodyPr/>
          <a:lstStyle/>
          <a:p>
            <a:r>
              <a:rPr lang="en-US" dirty="0" smtClean="0"/>
              <a:t>Extract, Transform and Load (the data!)</a:t>
            </a:r>
            <a:endParaRPr lang="en-US" dirty="0"/>
          </a:p>
        </p:txBody>
      </p:sp>
    </p:spTree>
    <p:extLst>
      <p:ext uri="{BB962C8B-B14F-4D97-AF65-F5344CB8AC3E}">
        <p14:creationId xmlns:p14="http://schemas.microsoft.com/office/powerpoint/2010/main" val="308120615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Sketchbook">
      <a:majorFont>
        <a:latin typeface="Cambria"/>
        <a:ea typeface=""/>
        <a:cs typeface=""/>
        <a:font script="Jpan" typeface="ＭＳ 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Sketchbook.thmx</Template>
  <TotalTime>4815</TotalTime>
  <Words>1532</Words>
  <Application>Microsoft Macintosh PowerPoint</Application>
  <PresentationFormat>On-screen Show (4:3)</PresentationFormat>
  <Paragraphs>423</Paragraphs>
  <Slides>52</Slides>
  <Notes>22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Sketchbook</vt:lpstr>
      <vt:lpstr>Introduction to Data Science</vt:lpstr>
      <vt:lpstr>What is Data Science?</vt:lpstr>
      <vt:lpstr>Skills</vt:lpstr>
      <vt:lpstr>Virtualization</vt:lpstr>
      <vt:lpstr>Common Virtual Machines (VMs)</vt:lpstr>
      <vt:lpstr>Data Sourcing</vt:lpstr>
      <vt:lpstr>Sourcing the data</vt:lpstr>
      <vt:lpstr>Some dataz</vt:lpstr>
      <vt:lpstr>ETL</vt:lpstr>
      <vt:lpstr>Extract, Transform &amp; Load Data Formats</vt:lpstr>
      <vt:lpstr>Data Analysis</vt:lpstr>
      <vt:lpstr>PowerPoint Presentation</vt:lpstr>
      <vt:lpstr>Languages and Libraries</vt:lpstr>
      <vt:lpstr>Languages</vt:lpstr>
      <vt:lpstr>Languages</vt:lpstr>
      <vt:lpstr>Languages</vt:lpstr>
      <vt:lpstr>Libraries for Excel </vt:lpstr>
      <vt:lpstr>Libraries</vt:lpstr>
      <vt:lpstr>Libraries</vt:lpstr>
      <vt:lpstr>scikit-learn.org</vt:lpstr>
      <vt:lpstr>Packages</vt:lpstr>
      <vt:lpstr>Other Tools</vt:lpstr>
      <vt:lpstr>Databases</vt:lpstr>
      <vt:lpstr>Relational - SQL</vt:lpstr>
      <vt:lpstr>NOSQL</vt:lpstr>
      <vt:lpstr>NOSQL</vt:lpstr>
      <vt:lpstr>PowerPoint Presentation</vt:lpstr>
      <vt:lpstr>Example Polyglot System Lobbyist Influence</vt:lpstr>
      <vt:lpstr>Business Knowlege</vt:lpstr>
      <vt:lpstr>Numbers need context</vt:lpstr>
      <vt:lpstr>Analysis</vt:lpstr>
      <vt:lpstr>What can I do with this data that will benefit the business?</vt:lpstr>
      <vt:lpstr>Business Intelligence</vt:lpstr>
      <vt:lpstr>Visualization</vt:lpstr>
      <vt:lpstr>HTML Tools &amp; Libraries</vt:lpstr>
      <vt:lpstr>Google Tools &amp; Libraries</vt:lpstr>
      <vt:lpstr>Python Tools &amp; Libraries</vt:lpstr>
      <vt:lpstr>Python Tools &amp; Libraries</vt:lpstr>
      <vt:lpstr>Python Tools &amp; Libraries</vt:lpstr>
      <vt:lpstr>Excel: data quality check</vt:lpstr>
      <vt:lpstr>Map Projections</vt:lpstr>
      <vt:lpstr>Mercator</vt:lpstr>
      <vt:lpstr>Goode homolosine projection</vt:lpstr>
      <vt:lpstr>What now?</vt:lpstr>
      <vt:lpstr>Teams</vt:lpstr>
      <vt:lpstr>Decide your direction</vt:lpstr>
      <vt:lpstr>Training</vt:lpstr>
      <vt:lpstr>Experiment</vt:lpstr>
      <vt:lpstr>Contests</vt:lpstr>
      <vt:lpstr>Mentors &amp; Community</vt:lpstr>
      <vt:lpstr>Conferences</vt:lpstr>
      <vt:lpstr>Introduction to Data Science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 Nehl</dc:creator>
  <cp:lastModifiedBy>Bryan Nehl</cp:lastModifiedBy>
  <cp:revision>126</cp:revision>
  <dcterms:created xsi:type="dcterms:W3CDTF">2014-04-04T17:35:21Z</dcterms:created>
  <dcterms:modified xsi:type="dcterms:W3CDTF">2014-05-17T18:50:14Z</dcterms:modified>
</cp:coreProperties>
</file>